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67" r:id="rId2"/>
    <p:sldId id="296" r:id="rId3"/>
    <p:sldId id="291" r:id="rId4"/>
    <p:sldId id="285" r:id="rId5"/>
    <p:sldId id="308" r:id="rId6"/>
    <p:sldId id="309" r:id="rId7"/>
    <p:sldId id="310" r:id="rId8"/>
    <p:sldId id="311" r:id="rId9"/>
    <p:sldId id="317" r:id="rId10"/>
    <p:sldId id="318" r:id="rId11"/>
    <p:sldId id="306" r:id="rId12"/>
    <p:sldId id="313" r:id="rId13"/>
    <p:sldId id="314" r:id="rId14"/>
    <p:sldId id="315" r:id="rId15"/>
    <p:sldId id="316" r:id="rId16"/>
    <p:sldId id="319" r:id="rId17"/>
    <p:sldId id="320" r:id="rId18"/>
    <p:sldId id="321" r:id="rId19"/>
    <p:sldId id="322" r:id="rId20"/>
    <p:sldId id="323" r:id="rId21"/>
    <p:sldId id="307" r:id="rId22"/>
    <p:sldId id="324"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990033"/>
    <a:srgbClr val="660033"/>
    <a:srgbClr val="1C301E"/>
    <a:srgbClr val="3333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173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A96EBF6-27E4-4650-9F21-E1368355D874}" type="datetimeFigureOut">
              <a:rPr lang="en-CA" smtClean="0"/>
              <a:t>24/09/2013</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45AD7B7-5DBB-40E7-816F-D9CD4515F0FF}" type="slidenum">
              <a:rPr lang="en-CA" smtClean="0"/>
              <a:t>‹#›</a:t>
            </a:fld>
            <a:endParaRPr lang="en-CA"/>
          </a:p>
        </p:txBody>
      </p:sp>
    </p:spTree>
    <p:extLst>
      <p:ext uri="{BB962C8B-B14F-4D97-AF65-F5344CB8AC3E}">
        <p14:creationId xmlns:p14="http://schemas.microsoft.com/office/powerpoint/2010/main" val="3719859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C4B92BF-F80E-4767-8725-BD7D6DCE0F57}" type="datetimeFigureOut">
              <a:rPr lang="en-CA" smtClean="0"/>
              <a:t>24/09/2013</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458F2D9-84F4-4A2A-8ECB-A6D734303A26}" type="slidenum">
              <a:rPr lang="en-CA" smtClean="0"/>
              <a:t>‹#›</a:t>
            </a:fld>
            <a:endParaRPr lang="en-CA"/>
          </a:p>
        </p:txBody>
      </p:sp>
    </p:spTree>
    <p:extLst>
      <p:ext uri="{BB962C8B-B14F-4D97-AF65-F5344CB8AC3E}">
        <p14:creationId xmlns:p14="http://schemas.microsoft.com/office/powerpoint/2010/main" val="2503667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5082AB7-5B4B-4CF6-B24B-F2F7993A5247}" type="datetime1">
              <a:rPr lang="en-CA" smtClean="0"/>
              <a:t>24/09/2013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9282E6-D43E-47AC-9ACD-876628F2F3E9}" type="slidenum">
              <a:rPr lang="en-CA" smtClean="0"/>
              <a:pPr/>
              <a:t>‹#›</a:t>
            </a:fld>
            <a:endParaRPr lang="en-CA"/>
          </a:p>
        </p:txBody>
      </p:sp>
    </p:spTree>
    <p:extLst>
      <p:ext uri="{BB962C8B-B14F-4D97-AF65-F5344CB8AC3E}">
        <p14:creationId xmlns:p14="http://schemas.microsoft.com/office/powerpoint/2010/main" val="7112797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BEEFC5B-BA38-47DE-B49C-59E076809278}" type="datetime1">
              <a:rPr lang="en-CA" smtClean="0"/>
              <a:t>24/09/2013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9282E6-D43E-47AC-9ACD-876628F2F3E9}" type="slidenum">
              <a:rPr lang="en-CA" smtClean="0"/>
              <a:pPr/>
              <a:t>‹#›</a:t>
            </a:fld>
            <a:endParaRPr lang="en-CA"/>
          </a:p>
        </p:txBody>
      </p:sp>
    </p:spTree>
    <p:extLst>
      <p:ext uri="{BB962C8B-B14F-4D97-AF65-F5344CB8AC3E}">
        <p14:creationId xmlns:p14="http://schemas.microsoft.com/office/powerpoint/2010/main" val="163852966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6FFF70E-609F-4A25-9F9D-6E6E952C0D77}" type="datetime1">
              <a:rPr lang="en-CA" smtClean="0"/>
              <a:t>24/09/2013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9282E6-D43E-47AC-9ACD-876628F2F3E9}" type="slidenum">
              <a:rPr lang="en-CA" smtClean="0"/>
              <a:pPr/>
              <a:t>‹#›</a:t>
            </a:fld>
            <a:endParaRPr lang="en-CA"/>
          </a:p>
        </p:txBody>
      </p:sp>
    </p:spTree>
    <p:extLst>
      <p:ext uri="{BB962C8B-B14F-4D97-AF65-F5344CB8AC3E}">
        <p14:creationId xmlns:p14="http://schemas.microsoft.com/office/powerpoint/2010/main" val="83032689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C9209E0-A662-4FA6-A5E1-D03D2459E66F}" type="datetime1">
              <a:rPr lang="en-CA" smtClean="0"/>
              <a:t>24/09/2013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9282E6-D43E-47AC-9ACD-876628F2F3E9}" type="slidenum">
              <a:rPr lang="en-CA" smtClean="0"/>
              <a:pPr/>
              <a:t>‹#›</a:t>
            </a:fld>
            <a:endParaRPr lang="en-CA"/>
          </a:p>
        </p:txBody>
      </p:sp>
    </p:spTree>
    <p:extLst>
      <p:ext uri="{BB962C8B-B14F-4D97-AF65-F5344CB8AC3E}">
        <p14:creationId xmlns:p14="http://schemas.microsoft.com/office/powerpoint/2010/main" val="6685327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6695F8-B79B-41A5-974D-2726DED648B7}" type="datetime1">
              <a:rPr lang="en-CA" smtClean="0"/>
              <a:t>24/09/2013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9282E6-D43E-47AC-9ACD-876628F2F3E9}" type="slidenum">
              <a:rPr lang="en-CA" smtClean="0"/>
              <a:pPr/>
              <a:t>‹#›</a:t>
            </a:fld>
            <a:endParaRPr lang="en-CA"/>
          </a:p>
        </p:txBody>
      </p:sp>
    </p:spTree>
    <p:extLst>
      <p:ext uri="{BB962C8B-B14F-4D97-AF65-F5344CB8AC3E}">
        <p14:creationId xmlns:p14="http://schemas.microsoft.com/office/powerpoint/2010/main" val="29808391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321D422-7F11-40A3-B867-57B33321ED35}" type="datetime1">
              <a:rPr lang="en-CA" smtClean="0"/>
              <a:t>24/09/2013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B9282E6-D43E-47AC-9ACD-876628F2F3E9}" type="slidenum">
              <a:rPr lang="en-CA" smtClean="0"/>
              <a:pPr/>
              <a:t>‹#›</a:t>
            </a:fld>
            <a:endParaRPr lang="en-CA"/>
          </a:p>
        </p:txBody>
      </p:sp>
    </p:spTree>
    <p:extLst>
      <p:ext uri="{BB962C8B-B14F-4D97-AF65-F5344CB8AC3E}">
        <p14:creationId xmlns:p14="http://schemas.microsoft.com/office/powerpoint/2010/main" val="23111246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C14FDEA-F45E-4EA6-BA12-0CAF1A31CE40}" type="datetime1">
              <a:rPr lang="en-CA" smtClean="0"/>
              <a:t>24/09/2013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B9282E6-D43E-47AC-9ACD-876628F2F3E9}" type="slidenum">
              <a:rPr lang="en-CA" smtClean="0"/>
              <a:pPr/>
              <a:t>‹#›</a:t>
            </a:fld>
            <a:endParaRPr lang="en-CA"/>
          </a:p>
        </p:txBody>
      </p:sp>
    </p:spTree>
    <p:extLst>
      <p:ext uri="{BB962C8B-B14F-4D97-AF65-F5344CB8AC3E}">
        <p14:creationId xmlns:p14="http://schemas.microsoft.com/office/powerpoint/2010/main" val="178029958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110C4C4-08EE-42DB-88C6-C9762E55B45B}" type="datetime1">
              <a:rPr lang="en-CA" smtClean="0"/>
              <a:t>24/09/2013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B9282E6-D43E-47AC-9ACD-876628F2F3E9}" type="slidenum">
              <a:rPr lang="en-CA" smtClean="0"/>
              <a:pPr/>
              <a:t>‹#›</a:t>
            </a:fld>
            <a:endParaRPr lang="en-CA"/>
          </a:p>
        </p:txBody>
      </p:sp>
    </p:spTree>
    <p:extLst>
      <p:ext uri="{BB962C8B-B14F-4D97-AF65-F5344CB8AC3E}">
        <p14:creationId xmlns:p14="http://schemas.microsoft.com/office/powerpoint/2010/main" val="25526250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40CD71-9283-4451-972D-22C3F7392A3A}" type="datetime1">
              <a:rPr lang="en-CA" smtClean="0"/>
              <a:t>24/09/2013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B9282E6-D43E-47AC-9ACD-876628F2F3E9}" type="slidenum">
              <a:rPr lang="en-CA" smtClean="0"/>
              <a:pPr/>
              <a:t>‹#›</a:t>
            </a:fld>
            <a:endParaRPr lang="en-CA"/>
          </a:p>
        </p:txBody>
      </p:sp>
    </p:spTree>
    <p:extLst>
      <p:ext uri="{BB962C8B-B14F-4D97-AF65-F5344CB8AC3E}">
        <p14:creationId xmlns:p14="http://schemas.microsoft.com/office/powerpoint/2010/main" val="21356566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AE110C-C4E2-4981-BED3-44C2B17159BF}" type="datetime1">
              <a:rPr lang="en-CA" smtClean="0"/>
              <a:t>24/09/2013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B9282E6-D43E-47AC-9ACD-876628F2F3E9}" type="slidenum">
              <a:rPr lang="en-CA" smtClean="0"/>
              <a:pPr/>
              <a:t>‹#›</a:t>
            </a:fld>
            <a:endParaRPr lang="en-CA"/>
          </a:p>
        </p:txBody>
      </p:sp>
    </p:spTree>
    <p:extLst>
      <p:ext uri="{BB962C8B-B14F-4D97-AF65-F5344CB8AC3E}">
        <p14:creationId xmlns:p14="http://schemas.microsoft.com/office/powerpoint/2010/main" val="14473364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6F962-6617-4A31-B666-E08D0FFEAA40}" type="datetime1">
              <a:rPr lang="en-CA" smtClean="0"/>
              <a:t>24/09/2013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B9282E6-D43E-47AC-9ACD-876628F2F3E9}" type="slidenum">
              <a:rPr lang="en-CA" smtClean="0"/>
              <a:pPr/>
              <a:t>‹#›</a:t>
            </a:fld>
            <a:endParaRPr lang="en-CA"/>
          </a:p>
        </p:txBody>
      </p:sp>
    </p:spTree>
    <p:extLst>
      <p:ext uri="{BB962C8B-B14F-4D97-AF65-F5344CB8AC3E}">
        <p14:creationId xmlns:p14="http://schemas.microsoft.com/office/powerpoint/2010/main" val="428348246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AC08F-D50B-4000-B01F-07BC47FF1B4E}" type="datetime1">
              <a:rPr lang="en-CA" smtClean="0"/>
              <a:t>24/09/2013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282E6-D43E-47AC-9ACD-876628F2F3E9}" type="slidenum">
              <a:rPr lang="en-CA" smtClean="0"/>
              <a:pPr/>
              <a:t>‹#›</a:t>
            </a:fld>
            <a:endParaRPr lang="en-CA"/>
          </a:p>
        </p:txBody>
      </p:sp>
    </p:spTree>
    <p:extLst>
      <p:ext uri="{BB962C8B-B14F-4D97-AF65-F5344CB8AC3E}">
        <p14:creationId xmlns:p14="http://schemas.microsoft.com/office/powerpoint/2010/main" val="433085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mcacademicplanprojectteams.weebly.com/eportfolios-to-assess-and-demonstrate-21st-century-skill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Valerie.Parke@mohawkcollege.ca" TargetMode="External"/><Relationship Id="rId2" Type="http://schemas.openxmlformats.org/officeDocument/2006/relationships/hyperlink" Target="mailto:Jenn.Horwath@mohawkcollege.ca"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eportfolio.lagcc.cuny.edu/support/faqs.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15616" y="278878"/>
            <a:ext cx="7632848" cy="5775224"/>
          </a:xfrm>
        </p:spPr>
        <p:txBody>
          <a:bodyPr>
            <a:normAutofit fontScale="90000"/>
          </a:bodyPr>
          <a:lstStyle/>
          <a:p>
            <a:r>
              <a:rPr lang="en-CA" b="1" dirty="0" smtClean="0">
                <a:solidFill>
                  <a:srgbClr val="660033"/>
                </a:solidFill>
                <a:effectLst>
                  <a:outerShdw blurRad="38100" dist="38100" dir="2700000" algn="tl">
                    <a:srgbClr val="000000">
                      <a:alpha val="43137"/>
                    </a:srgbClr>
                  </a:outerShdw>
                </a:effectLst>
                <a:latin typeface="Calibri" pitchFamily="34" charset="0"/>
              </a:rPr>
              <a:t/>
            </a:r>
            <a:br>
              <a:rPr lang="en-CA" b="1" dirty="0" smtClean="0">
                <a:solidFill>
                  <a:srgbClr val="660033"/>
                </a:solidFill>
                <a:effectLst>
                  <a:outerShdw blurRad="38100" dist="38100" dir="2700000" algn="tl">
                    <a:srgbClr val="000000">
                      <a:alpha val="43137"/>
                    </a:srgbClr>
                  </a:outerShdw>
                </a:effectLst>
                <a:latin typeface="Calibri" pitchFamily="34" charset="0"/>
              </a:rPr>
            </a:br>
            <a:r>
              <a:rPr lang="en-CA" b="1" dirty="0">
                <a:solidFill>
                  <a:srgbClr val="660033"/>
                </a:solidFill>
                <a:effectLst>
                  <a:outerShdw blurRad="38100" dist="38100" dir="2700000" algn="tl">
                    <a:srgbClr val="000000">
                      <a:alpha val="43137"/>
                    </a:srgbClr>
                  </a:outerShdw>
                </a:effectLst>
                <a:latin typeface="Calibri" pitchFamily="34" charset="0"/>
              </a:rPr>
              <a:t/>
            </a:r>
            <a:br>
              <a:rPr lang="en-CA" b="1" dirty="0">
                <a:solidFill>
                  <a:srgbClr val="660033"/>
                </a:solidFill>
                <a:effectLst>
                  <a:outerShdw blurRad="38100" dist="38100" dir="2700000" algn="tl">
                    <a:srgbClr val="000000">
                      <a:alpha val="43137"/>
                    </a:srgbClr>
                  </a:outerShdw>
                </a:effectLst>
                <a:latin typeface="Calibri" pitchFamily="34" charset="0"/>
              </a:rPr>
            </a:br>
            <a:r>
              <a:rPr lang="en-CA" b="1" dirty="0" smtClean="0">
                <a:solidFill>
                  <a:srgbClr val="660033"/>
                </a:solidFill>
                <a:effectLst>
                  <a:outerShdw blurRad="38100" dist="38100" dir="2700000" algn="tl">
                    <a:srgbClr val="000000">
                      <a:alpha val="43137"/>
                    </a:srgbClr>
                  </a:outerShdw>
                </a:effectLst>
                <a:latin typeface="Calibri" pitchFamily="34" charset="0"/>
              </a:rPr>
              <a:t/>
            </a:r>
            <a:br>
              <a:rPr lang="en-CA" b="1" dirty="0" smtClean="0">
                <a:solidFill>
                  <a:srgbClr val="660033"/>
                </a:solidFill>
                <a:effectLst>
                  <a:outerShdw blurRad="38100" dist="38100" dir="2700000" algn="tl">
                    <a:srgbClr val="000000">
                      <a:alpha val="43137"/>
                    </a:srgbClr>
                  </a:outerShdw>
                </a:effectLst>
                <a:latin typeface="Calibri" pitchFamily="34" charset="0"/>
              </a:rPr>
            </a:br>
            <a:r>
              <a:rPr lang="en-CA" b="1" dirty="0">
                <a:solidFill>
                  <a:srgbClr val="660033"/>
                </a:solidFill>
                <a:effectLst>
                  <a:outerShdw blurRad="38100" dist="38100" dir="2700000" algn="tl">
                    <a:srgbClr val="000000">
                      <a:alpha val="43137"/>
                    </a:srgbClr>
                  </a:outerShdw>
                </a:effectLst>
                <a:latin typeface="Calibri" pitchFamily="34" charset="0"/>
              </a:rPr>
              <a:t/>
            </a:r>
            <a:br>
              <a:rPr lang="en-CA" b="1" dirty="0">
                <a:solidFill>
                  <a:srgbClr val="660033"/>
                </a:solidFill>
                <a:effectLst>
                  <a:outerShdw blurRad="38100" dist="38100" dir="2700000" algn="tl">
                    <a:srgbClr val="000000">
                      <a:alpha val="43137"/>
                    </a:srgbClr>
                  </a:outerShdw>
                </a:effectLst>
                <a:latin typeface="Calibri" pitchFamily="34" charset="0"/>
              </a:rPr>
            </a:br>
            <a:r>
              <a:rPr lang="en-CA" sz="4900" b="1" dirty="0" smtClean="0">
                <a:solidFill>
                  <a:srgbClr val="660033"/>
                </a:solidFill>
                <a:effectLst>
                  <a:outerShdw blurRad="38100" dist="38100" dir="2700000" algn="tl">
                    <a:srgbClr val="000000">
                      <a:alpha val="43137"/>
                    </a:srgbClr>
                  </a:outerShdw>
                </a:effectLst>
                <a:latin typeface="Calibri" pitchFamily="34" charset="0"/>
              </a:rPr>
              <a:t>Eportfolios*@Mohawk College</a:t>
            </a:r>
            <a:r>
              <a:rPr lang="en-CA" b="1" dirty="0" smtClean="0">
                <a:solidFill>
                  <a:srgbClr val="660033"/>
                </a:solidFill>
                <a:effectLst>
                  <a:outerShdw blurRad="38100" dist="38100" dir="2700000" algn="tl">
                    <a:srgbClr val="000000">
                      <a:alpha val="43137"/>
                    </a:srgbClr>
                  </a:outerShdw>
                </a:effectLst>
                <a:latin typeface="Calibri" pitchFamily="34" charset="0"/>
              </a:rPr>
              <a:t/>
            </a:r>
            <a:br>
              <a:rPr lang="en-CA" b="1" dirty="0" smtClean="0">
                <a:solidFill>
                  <a:srgbClr val="660033"/>
                </a:solidFill>
                <a:effectLst>
                  <a:outerShdw blurRad="38100" dist="38100" dir="2700000" algn="tl">
                    <a:srgbClr val="000000">
                      <a:alpha val="43137"/>
                    </a:srgbClr>
                  </a:outerShdw>
                </a:effectLst>
                <a:latin typeface="Calibri" pitchFamily="34" charset="0"/>
              </a:rPr>
            </a:br>
            <a:r>
              <a:rPr lang="en-CA" sz="2800" b="1" dirty="0" smtClean="0">
                <a:solidFill>
                  <a:srgbClr val="660033"/>
                </a:solidFill>
                <a:effectLst>
                  <a:outerShdw blurRad="38100" dist="38100" dir="2700000" algn="tl">
                    <a:srgbClr val="000000">
                      <a:alpha val="43137"/>
                    </a:srgbClr>
                  </a:outerShdw>
                </a:effectLst>
                <a:latin typeface="Calibri" pitchFamily="34" charset="0"/>
              </a:rPr>
              <a:t>To Assess and Demonstrate 21</a:t>
            </a:r>
            <a:r>
              <a:rPr lang="en-CA" sz="2800" b="1" baseline="30000" dirty="0" smtClean="0">
                <a:solidFill>
                  <a:srgbClr val="660033"/>
                </a:solidFill>
                <a:effectLst>
                  <a:outerShdw blurRad="38100" dist="38100" dir="2700000" algn="tl">
                    <a:srgbClr val="000000">
                      <a:alpha val="43137"/>
                    </a:srgbClr>
                  </a:outerShdw>
                </a:effectLst>
                <a:latin typeface="Calibri" pitchFamily="34" charset="0"/>
              </a:rPr>
              <a:t>st</a:t>
            </a:r>
            <a:r>
              <a:rPr lang="en-CA" sz="2800" b="1" dirty="0" smtClean="0">
                <a:solidFill>
                  <a:srgbClr val="660033"/>
                </a:solidFill>
                <a:effectLst>
                  <a:outerShdw blurRad="38100" dist="38100" dir="2700000" algn="tl">
                    <a:srgbClr val="000000">
                      <a:alpha val="43137"/>
                    </a:srgbClr>
                  </a:outerShdw>
                </a:effectLst>
                <a:latin typeface="Calibri" pitchFamily="34" charset="0"/>
              </a:rPr>
              <a:t> Century Skills</a:t>
            </a:r>
            <a:br>
              <a:rPr lang="en-CA" sz="2800" b="1" dirty="0" smtClean="0">
                <a:solidFill>
                  <a:srgbClr val="660033"/>
                </a:solidFill>
                <a:effectLst>
                  <a:outerShdw blurRad="38100" dist="38100" dir="2700000" algn="tl">
                    <a:srgbClr val="000000">
                      <a:alpha val="43137"/>
                    </a:srgbClr>
                  </a:outerShdw>
                </a:effectLst>
                <a:latin typeface="Calibri" pitchFamily="34" charset="0"/>
              </a:rPr>
            </a:br>
            <a:r>
              <a:rPr lang="en-CA" sz="2800" b="1" dirty="0" smtClean="0">
                <a:solidFill>
                  <a:srgbClr val="660033"/>
                </a:solidFill>
                <a:effectLst>
                  <a:outerShdw blurRad="38100" dist="38100" dir="2700000" algn="tl">
                    <a:srgbClr val="000000">
                      <a:alpha val="43137"/>
                    </a:srgbClr>
                  </a:outerShdw>
                </a:effectLst>
                <a:latin typeface="Calibri" pitchFamily="34" charset="0"/>
              </a:rPr>
              <a:t/>
            </a:r>
            <a:br>
              <a:rPr lang="en-CA" sz="2800" b="1" dirty="0" smtClean="0">
                <a:solidFill>
                  <a:srgbClr val="660033"/>
                </a:solidFill>
                <a:effectLst>
                  <a:outerShdw blurRad="38100" dist="38100" dir="2700000" algn="tl">
                    <a:srgbClr val="000000">
                      <a:alpha val="43137"/>
                    </a:srgbClr>
                  </a:outerShdw>
                </a:effectLst>
                <a:latin typeface="Calibri" pitchFamily="34" charset="0"/>
              </a:rPr>
            </a:br>
            <a:r>
              <a:rPr lang="en-CA" sz="2800" b="1" dirty="0">
                <a:solidFill>
                  <a:srgbClr val="660033"/>
                </a:solidFill>
                <a:effectLst>
                  <a:outerShdw blurRad="38100" dist="38100" dir="2700000" algn="tl">
                    <a:srgbClr val="000000">
                      <a:alpha val="43137"/>
                    </a:srgbClr>
                  </a:outerShdw>
                </a:effectLst>
                <a:latin typeface="Calibri" pitchFamily="34" charset="0"/>
              </a:rPr>
              <a:t/>
            </a:r>
            <a:br>
              <a:rPr lang="en-CA" sz="2800" b="1" dirty="0">
                <a:solidFill>
                  <a:srgbClr val="660033"/>
                </a:solidFill>
                <a:effectLst>
                  <a:outerShdw blurRad="38100" dist="38100" dir="2700000" algn="tl">
                    <a:srgbClr val="000000">
                      <a:alpha val="43137"/>
                    </a:srgbClr>
                  </a:outerShdw>
                </a:effectLst>
                <a:latin typeface="Calibri" pitchFamily="34" charset="0"/>
              </a:rPr>
            </a:br>
            <a:r>
              <a:rPr lang="en-CA" sz="2800" b="1" smtClean="0">
                <a:solidFill>
                  <a:schemeClr val="tx1">
                    <a:lumMod val="65000"/>
                    <a:lumOff val="35000"/>
                  </a:schemeClr>
                </a:solidFill>
                <a:effectLst>
                  <a:outerShdw blurRad="38100" dist="38100" dir="2700000" algn="tl">
                    <a:srgbClr val="000000">
                      <a:alpha val="43137"/>
                    </a:srgbClr>
                  </a:outerShdw>
                </a:effectLst>
                <a:latin typeface="Calibri" pitchFamily="34" charset="0"/>
              </a:rPr>
              <a:t>*</a:t>
            </a:r>
            <a:r>
              <a:rPr lang="en-CA" sz="2700" b="1" smtClean="0">
                <a:solidFill>
                  <a:schemeClr val="tx1">
                    <a:lumMod val="65000"/>
                    <a:lumOff val="35000"/>
                  </a:schemeClr>
                </a:solidFill>
                <a:effectLst>
                  <a:outerShdw blurRad="38100" dist="38100" dir="2700000" algn="tl">
                    <a:srgbClr val="000000">
                      <a:alpha val="43137"/>
                    </a:srgbClr>
                  </a:outerShdw>
                </a:effectLst>
                <a:latin typeface="Calibri" pitchFamily="34" charset="0"/>
              </a:rPr>
              <a:t>Ep</a:t>
            </a:r>
            <a:r>
              <a:rPr lang="en-CA" sz="2700" b="1" smtClean="0">
                <a:solidFill>
                  <a:schemeClr val="tx1">
                    <a:lumMod val="65000"/>
                    <a:lumOff val="35000"/>
                  </a:schemeClr>
                </a:solidFill>
                <a:effectLst>
                  <a:outerShdw blurRad="38100" dist="38100" dir="2700000" algn="tl">
                    <a:srgbClr val="000000">
                      <a:alpha val="43137"/>
                    </a:srgbClr>
                  </a:outerShdw>
                </a:effectLst>
                <a:latin typeface="Calibri" pitchFamily="34" charset="0"/>
              </a:rPr>
              <a:t>ortfolios </a:t>
            </a:r>
            <a:r>
              <a:rPr lang="en-CA" sz="2700" b="1" dirty="0" smtClean="0">
                <a:solidFill>
                  <a:schemeClr val="tx1">
                    <a:lumMod val="65000"/>
                    <a:lumOff val="35000"/>
                  </a:schemeClr>
                </a:solidFill>
                <a:effectLst>
                  <a:outerShdw blurRad="38100" dist="38100" dir="2700000" algn="tl">
                    <a:srgbClr val="000000">
                      <a:alpha val="43137"/>
                    </a:srgbClr>
                  </a:outerShdw>
                </a:effectLst>
                <a:latin typeface="Calibri" pitchFamily="34" charset="0"/>
              </a:rPr>
              <a:t>are to the 21</a:t>
            </a:r>
            <a:r>
              <a:rPr lang="en-CA" sz="2700" b="1" baseline="30000" dirty="0" smtClean="0">
                <a:solidFill>
                  <a:schemeClr val="tx1">
                    <a:lumMod val="65000"/>
                    <a:lumOff val="35000"/>
                  </a:schemeClr>
                </a:solidFill>
                <a:effectLst>
                  <a:outerShdw blurRad="38100" dist="38100" dir="2700000" algn="tl">
                    <a:srgbClr val="000000">
                      <a:alpha val="43137"/>
                    </a:srgbClr>
                  </a:outerShdw>
                </a:effectLst>
                <a:latin typeface="Calibri" pitchFamily="34" charset="0"/>
              </a:rPr>
              <a:t>st</a:t>
            </a:r>
            <a:r>
              <a:rPr lang="en-CA" sz="2700" b="1" dirty="0" smtClean="0">
                <a:solidFill>
                  <a:schemeClr val="tx1">
                    <a:lumMod val="65000"/>
                    <a:lumOff val="35000"/>
                  </a:schemeClr>
                </a:solidFill>
                <a:effectLst>
                  <a:outerShdw blurRad="38100" dist="38100" dir="2700000" algn="tl">
                    <a:srgbClr val="000000">
                      <a:alpha val="43137"/>
                    </a:srgbClr>
                  </a:outerShdw>
                </a:effectLst>
                <a:latin typeface="Calibri" pitchFamily="34" charset="0"/>
              </a:rPr>
              <a:t> Century what print resumes were to the 20</a:t>
            </a:r>
            <a:r>
              <a:rPr lang="en-CA" sz="2700" b="1" baseline="30000" dirty="0" smtClean="0">
                <a:solidFill>
                  <a:schemeClr val="tx1">
                    <a:lumMod val="65000"/>
                    <a:lumOff val="35000"/>
                  </a:schemeClr>
                </a:solidFill>
                <a:effectLst>
                  <a:outerShdw blurRad="38100" dist="38100" dir="2700000" algn="tl">
                    <a:srgbClr val="000000">
                      <a:alpha val="43137"/>
                    </a:srgbClr>
                  </a:outerShdw>
                </a:effectLst>
                <a:latin typeface="Calibri" pitchFamily="34" charset="0"/>
              </a:rPr>
              <a:t>th</a:t>
            </a:r>
            <a:r>
              <a:rPr lang="en-CA" sz="2700" b="1" dirty="0" smtClean="0">
                <a:solidFill>
                  <a:schemeClr val="tx1">
                    <a:lumMod val="65000"/>
                    <a:lumOff val="35000"/>
                  </a:schemeClr>
                </a:solidFill>
                <a:effectLst>
                  <a:outerShdw blurRad="38100" dist="38100" dir="2700000" algn="tl">
                    <a:srgbClr val="000000">
                      <a:alpha val="43137"/>
                    </a:srgbClr>
                  </a:outerShdw>
                </a:effectLst>
                <a:latin typeface="Calibri" pitchFamily="34" charset="0"/>
              </a:rPr>
              <a:t> Century.</a:t>
            </a:r>
            <a:br>
              <a:rPr lang="en-CA" sz="2700" b="1" dirty="0" smtClean="0">
                <a:solidFill>
                  <a:schemeClr val="tx1">
                    <a:lumMod val="65000"/>
                    <a:lumOff val="35000"/>
                  </a:schemeClr>
                </a:solidFill>
                <a:effectLst>
                  <a:outerShdw blurRad="38100" dist="38100" dir="2700000" algn="tl">
                    <a:srgbClr val="000000">
                      <a:alpha val="43137"/>
                    </a:srgbClr>
                  </a:outerShdw>
                </a:effectLst>
                <a:latin typeface="Calibri" pitchFamily="34" charset="0"/>
              </a:rPr>
            </a:br>
            <a:r>
              <a:rPr lang="en-CA" sz="2700" b="1" dirty="0">
                <a:solidFill>
                  <a:schemeClr val="tx1">
                    <a:lumMod val="65000"/>
                    <a:lumOff val="35000"/>
                  </a:schemeClr>
                </a:solidFill>
                <a:effectLst>
                  <a:outerShdw blurRad="38100" dist="38100" dir="2700000" algn="tl">
                    <a:srgbClr val="000000">
                      <a:alpha val="43137"/>
                    </a:srgbClr>
                  </a:outerShdw>
                </a:effectLst>
                <a:latin typeface="Calibri" pitchFamily="34" charset="0"/>
              </a:rPr>
              <a:t/>
            </a:r>
            <a:br>
              <a:rPr lang="en-CA" sz="2700" b="1" dirty="0">
                <a:solidFill>
                  <a:schemeClr val="tx1">
                    <a:lumMod val="65000"/>
                    <a:lumOff val="35000"/>
                  </a:schemeClr>
                </a:solidFill>
                <a:effectLst>
                  <a:outerShdw blurRad="38100" dist="38100" dir="2700000" algn="tl">
                    <a:srgbClr val="000000">
                      <a:alpha val="43137"/>
                    </a:srgbClr>
                  </a:outerShdw>
                </a:effectLst>
                <a:latin typeface="Calibri" pitchFamily="34" charset="0"/>
              </a:rPr>
            </a:br>
            <a:r>
              <a:rPr lang="en-CA" sz="2700" b="1" dirty="0">
                <a:solidFill>
                  <a:srgbClr val="660033"/>
                </a:solidFill>
                <a:effectLst>
                  <a:outerShdw blurRad="38100" dist="38100" dir="2700000" algn="tl">
                    <a:srgbClr val="000000">
                      <a:alpha val="43137"/>
                    </a:srgbClr>
                  </a:outerShdw>
                </a:effectLst>
                <a:latin typeface="Calibri" pitchFamily="34" charset="0"/>
              </a:rPr>
              <a:t>30% of </a:t>
            </a:r>
            <a:r>
              <a:rPr lang="en-CA" sz="2800" b="1" dirty="0">
                <a:solidFill>
                  <a:srgbClr val="660033"/>
                </a:solidFill>
                <a:effectLst>
                  <a:outerShdw blurRad="38100" dist="38100" dir="2700000" algn="tl">
                    <a:srgbClr val="000000">
                      <a:alpha val="43137"/>
                    </a:srgbClr>
                  </a:outerShdw>
                </a:effectLst>
                <a:latin typeface="Calibri" pitchFamily="34" charset="0"/>
              </a:rPr>
              <a:t>Students Using </a:t>
            </a:r>
            <a:r>
              <a:rPr lang="en-CA" sz="2800" b="1" dirty="0" err="1">
                <a:solidFill>
                  <a:srgbClr val="660033"/>
                </a:solidFill>
                <a:effectLst>
                  <a:outerShdw blurRad="38100" dist="38100" dir="2700000" algn="tl">
                    <a:srgbClr val="000000">
                      <a:alpha val="43137"/>
                    </a:srgbClr>
                  </a:outerShdw>
                </a:effectLst>
                <a:latin typeface="Calibri" pitchFamily="34" charset="0"/>
              </a:rPr>
              <a:t>Eportfolios</a:t>
            </a:r>
            <a:r>
              <a:rPr lang="en-CA" sz="2800" b="1" dirty="0">
                <a:solidFill>
                  <a:srgbClr val="660033"/>
                </a:solidFill>
                <a:effectLst>
                  <a:outerShdw blurRad="38100" dist="38100" dir="2700000" algn="tl">
                    <a:srgbClr val="000000">
                      <a:alpha val="43137"/>
                    </a:srgbClr>
                  </a:outerShdw>
                </a:effectLst>
                <a:latin typeface="Calibri" pitchFamily="34" charset="0"/>
              </a:rPr>
              <a:t> during Winter 2014</a:t>
            </a:r>
            <a:r>
              <a:rPr lang="en-CA" sz="2800" b="1" dirty="0" smtClean="0">
                <a:solidFill>
                  <a:srgbClr val="660033"/>
                </a:solidFill>
                <a:effectLst>
                  <a:outerShdw blurRad="38100" dist="38100" dir="2700000" algn="tl">
                    <a:srgbClr val="000000">
                      <a:alpha val="43137"/>
                    </a:srgbClr>
                  </a:outerShdw>
                </a:effectLst>
                <a:latin typeface="Calibri" pitchFamily="34" charset="0"/>
              </a:rPr>
              <a:t/>
            </a:r>
            <a:br>
              <a:rPr lang="en-CA" sz="2800" b="1" dirty="0" smtClean="0">
                <a:solidFill>
                  <a:srgbClr val="660033"/>
                </a:solidFill>
                <a:effectLst>
                  <a:outerShdw blurRad="38100" dist="38100" dir="2700000" algn="tl">
                    <a:srgbClr val="000000">
                      <a:alpha val="43137"/>
                    </a:srgbClr>
                  </a:outerShdw>
                </a:effectLst>
                <a:latin typeface="Calibri" pitchFamily="34" charset="0"/>
              </a:rPr>
            </a:br>
            <a:r>
              <a:rPr lang="en-CA" sz="2800" b="1" dirty="0" smtClean="0">
                <a:solidFill>
                  <a:srgbClr val="660033"/>
                </a:solidFill>
                <a:effectLst>
                  <a:outerShdw blurRad="38100" dist="38100" dir="2700000" algn="tl">
                    <a:srgbClr val="000000">
                      <a:alpha val="43137"/>
                    </a:srgbClr>
                  </a:outerShdw>
                </a:effectLst>
                <a:latin typeface="Calibri" pitchFamily="34" charset="0"/>
              </a:rPr>
              <a:t/>
            </a:r>
            <a:br>
              <a:rPr lang="en-CA" sz="2800" b="1" dirty="0" smtClean="0">
                <a:solidFill>
                  <a:srgbClr val="660033"/>
                </a:solidFill>
                <a:effectLst>
                  <a:outerShdw blurRad="38100" dist="38100" dir="2700000" algn="tl">
                    <a:srgbClr val="000000">
                      <a:alpha val="43137"/>
                    </a:srgbClr>
                  </a:outerShdw>
                </a:effectLst>
                <a:latin typeface="Calibri" pitchFamily="34" charset="0"/>
              </a:rPr>
            </a:br>
            <a:r>
              <a:rPr lang="en-CA" sz="2800" b="1" dirty="0">
                <a:solidFill>
                  <a:srgbClr val="660033"/>
                </a:solidFill>
                <a:effectLst>
                  <a:outerShdw blurRad="38100" dist="38100" dir="2700000" algn="tl">
                    <a:srgbClr val="000000">
                      <a:alpha val="43137"/>
                    </a:srgbClr>
                  </a:outerShdw>
                </a:effectLst>
                <a:latin typeface="Calibri" pitchFamily="34" charset="0"/>
              </a:rPr>
              <a:t/>
            </a:r>
            <a:br>
              <a:rPr lang="en-CA" sz="2800" b="1" dirty="0">
                <a:solidFill>
                  <a:srgbClr val="660033"/>
                </a:solidFill>
                <a:effectLst>
                  <a:outerShdw blurRad="38100" dist="38100" dir="2700000" algn="tl">
                    <a:srgbClr val="000000">
                      <a:alpha val="43137"/>
                    </a:srgbClr>
                  </a:outerShdw>
                </a:effectLst>
                <a:latin typeface="Calibri" pitchFamily="34" charset="0"/>
              </a:rPr>
            </a:br>
            <a:r>
              <a:rPr lang="en-CA" sz="2800" b="1" dirty="0" smtClean="0">
                <a:solidFill>
                  <a:srgbClr val="660033"/>
                </a:solidFill>
                <a:effectLst>
                  <a:outerShdw blurRad="38100" dist="38100" dir="2700000" algn="tl">
                    <a:srgbClr val="000000">
                      <a:alpha val="43137"/>
                    </a:srgbClr>
                  </a:outerShdw>
                </a:effectLst>
                <a:latin typeface="Calibri" pitchFamily="34" charset="0"/>
              </a:rPr>
              <a:t/>
            </a:r>
            <a:br>
              <a:rPr lang="en-CA" sz="2800" b="1" dirty="0" smtClean="0">
                <a:solidFill>
                  <a:srgbClr val="660033"/>
                </a:solidFill>
                <a:effectLst>
                  <a:outerShdw blurRad="38100" dist="38100" dir="2700000" algn="tl">
                    <a:srgbClr val="000000">
                      <a:alpha val="43137"/>
                    </a:srgbClr>
                  </a:outerShdw>
                </a:effectLst>
                <a:latin typeface="Calibri" pitchFamily="34" charset="0"/>
              </a:rPr>
            </a:br>
            <a:r>
              <a:rPr lang="en-CA" sz="2800" b="1" dirty="0">
                <a:solidFill>
                  <a:srgbClr val="660033"/>
                </a:solidFill>
                <a:effectLst>
                  <a:outerShdw blurRad="38100" dist="38100" dir="2700000" algn="tl">
                    <a:srgbClr val="000000">
                      <a:alpha val="43137"/>
                    </a:srgbClr>
                  </a:outerShdw>
                </a:effectLst>
                <a:latin typeface="Calibri" pitchFamily="34" charset="0"/>
              </a:rPr>
              <a:t/>
            </a:r>
            <a:br>
              <a:rPr lang="en-CA" sz="2800" b="1" dirty="0">
                <a:solidFill>
                  <a:srgbClr val="660033"/>
                </a:solidFill>
                <a:effectLst>
                  <a:outerShdw blurRad="38100" dist="38100" dir="2700000" algn="tl">
                    <a:srgbClr val="000000">
                      <a:alpha val="43137"/>
                    </a:srgbClr>
                  </a:outerShdw>
                </a:effectLst>
                <a:latin typeface="Calibri" pitchFamily="34" charset="0"/>
              </a:rPr>
            </a:br>
            <a:r>
              <a:rPr lang="en-CA" sz="2800" b="1" dirty="0" smtClean="0">
                <a:solidFill>
                  <a:srgbClr val="660033"/>
                </a:solidFill>
                <a:effectLst>
                  <a:outerShdw blurRad="38100" dist="38100" dir="2700000" algn="tl">
                    <a:srgbClr val="000000">
                      <a:alpha val="43137"/>
                    </a:srgbClr>
                  </a:outerShdw>
                </a:effectLst>
                <a:latin typeface="Calibri" pitchFamily="34" charset="0"/>
              </a:rPr>
              <a:t/>
            </a:r>
            <a:br>
              <a:rPr lang="en-CA" sz="2800" b="1" dirty="0" smtClean="0">
                <a:solidFill>
                  <a:srgbClr val="660033"/>
                </a:solidFill>
                <a:effectLst>
                  <a:outerShdw blurRad="38100" dist="38100" dir="2700000" algn="tl">
                    <a:srgbClr val="000000">
                      <a:alpha val="43137"/>
                    </a:srgbClr>
                  </a:outerShdw>
                </a:effectLst>
                <a:latin typeface="Calibri" pitchFamily="34" charset="0"/>
              </a:rPr>
            </a:br>
            <a:endParaRPr lang="en-CA" sz="2800" b="1" dirty="0">
              <a:solidFill>
                <a:srgbClr val="660033"/>
              </a:solidFill>
              <a:effectLst>
                <a:outerShdw blurRad="38100" dist="38100" dir="2700000" algn="tl">
                  <a:srgbClr val="000000">
                    <a:alpha val="43137"/>
                  </a:srgbClr>
                </a:outerShdw>
              </a:effectLst>
              <a:latin typeface="Calibri" pitchFamily="34" charset="0"/>
            </a:endParaRPr>
          </a:p>
        </p:txBody>
      </p:sp>
      <p:sp>
        <p:nvSpPr>
          <p:cNvPr id="3" name="Slide Number Placeholder 2"/>
          <p:cNvSpPr>
            <a:spLocks noGrp="1"/>
          </p:cNvSpPr>
          <p:nvPr>
            <p:ph type="sldNum" sz="quarter" idx="12"/>
          </p:nvPr>
        </p:nvSpPr>
        <p:spPr/>
        <p:txBody>
          <a:bodyPr/>
          <a:lstStyle/>
          <a:p>
            <a:fld id="{9B9282E6-D43E-47AC-9ACD-876628F2F3E9}" type="slidenum">
              <a:rPr lang="en-CA" smtClean="0"/>
              <a:pPr/>
              <a:t>1</a:t>
            </a:fld>
            <a:endParaRPr lang="en-CA"/>
          </a:p>
        </p:txBody>
      </p:sp>
    </p:spTree>
    <p:extLst>
      <p:ext uri="{BB962C8B-B14F-4D97-AF65-F5344CB8AC3E}">
        <p14:creationId xmlns:p14="http://schemas.microsoft.com/office/powerpoint/2010/main" val="303392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Project deliverables/outputs</a:t>
            </a:r>
          </a:p>
        </p:txBody>
      </p:sp>
      <p:sp>
        <p:nvSpPr>
          <p:cNvPr id="3" name="Content Placeholder 2"/>
          <p:cNvSpPr>
            <a:spLocks noGrp="1"/>
          </p:cNvSpPr>
          <p:nvPr>
            <p:ph idx="1"/>
          </p:nvPr>
        </p:nvSpPr>
        <p:spPr/>
        <p:txBody>
          <a:bodyPr/>
          <a:lstStyle/>
          <a:p>
            <a:pPr lvl="1">
              <a:buFont typeface="Wingdings" panose="05000000000000000000" pitchFamily="2" charset="2"/>
              <a:buChar char="q"/>
            </a:pPr>
            <a:r>
              <a:rPr lang="en-CA" dirty="0" smtClean="0"/>
              <a:t> Selection </a:t>
            </a:r>
            <a:r>
              <a:rPr lang="en-CA" dirty="0"/>
              <a:t>of </a:t>
            </a:r>
            <a:r>
              <a:rPr lang="en-CA" dirty="0" smtClean="0"/>
              <a:t>tool – October/November</a:t>
            </a:r>
            <a:endParaRPr lang="en-CA" dirty="0"/>
          </a:p>
          <a:p>
            <a:pPr lvl="1">
              <a:buFont typeface="Wingdings" panose="05000000000000000000" pitchFamily="2" charset="2"/>
              <a:buChar char="q"/>
            </a:pPr>
            <a:r>
              <a:rPr lang="en-CA" dirty="0" smtClean="0"/>
              <a:t> Education/Training – October (IM) and January</a:t>
            </a:r>
            <a:endParaRPr lang="en-CA" dirty="0"/>
          </a:p>
          <a:p>
            <a:pPr lvl="1">
              <a:buFont typeface="Wingdings" panose="05000000000000000000" pitchFamily="2" charset="2"/>
              <a:buChar char="q"/>
            </a:pPr>
            <a:r>
              <a:rPr lang="en-CA" dirty="0" smtClean="0"/>
              <a:t> Implementation </a:t>
            </a:r>
            <a:r>
              <a:rPr lang="en-CA" dirty="0"/>
              <a:t>– </a:t>
            </a:r>
            <a:r>
              <a:rPr lang="en-CA" dirty="0" smtClean="0"/>
              <a:t>30% of students - January</a:t>
            </a:r>
            <a:endParaRPr lang="en-CA" dirty="0"/>
          </a:p>
          <a:p>
            <a:pPr lvl="1">
              <a:buFont typeface="Wingdings" panose="05000000000000000000" pitchFamily="2" charset="2"/>
              <a:buChar char="q"/>
            </a:pPr>
            <a:r>
              <a:rPr lang="en-CA" dirty="0" smtClean="0"/>
              <a:t> Support – Winter semester</a:t>
            </a:r>
            <a:endParaRPr lang="en-CA" dirty="0"/>
          </a:p>
          <a:p>
            <a:pPr lvl="1">
              <a:buFont typeface="Wingdings" panose="05000000000000000000" pitchFamily="2" charset="2"/>
              <a:buChar char="q"/>
            </a:pPr>
            <a:r>
              <a:rPr lang="en-CA" dirty="0" smtClean="0"/>
              <a:t> Championing - Ongoing</a:t>
            </a:r>
            <a:endParaRPr lang="en-CA" dirty="0"/>
          </a:p>
          <a:p>
            <a:pPr lvl="1">
              <a:buFont typeface="Wingdings" panose="05000000000000000000" pitchFamily="2" charset="2"/>
              <a:buChar char="q"/>
            </a:pPr>
            <a:r>
              <a:rPr lang="en-CA" dirty="0" smtClean="0"/>
              <a:t> Assessment - March</a:t>
            </a:r>
            <a:endParaRPr lang="en-CA" dirty="0"/>
          </a:p>
          <a:p>
            <a:pPr lvl="1">
              <a:buFont typeface="Wingdings" panose="05000000000000000000" pitchFamily="2" charset="2"/>
              <a:buChar char="q"/>
            </a:pPr>
            <a:r>
              <a:rPr lang="en-CA" dirty="0" smtClean="0"/>
              <a:t> Final report/recommendation - April</a:t>
            </a:r>
            <a:endParaRPr lang="en-CA" dirty="0"/>
          </a:p>
          <a:p>
            <a:endParaRPr lang="en-CA" dirty="0"/>
          </a:p>
        </p:txBody>
      </p:sp>
      <p:sp>
        <p:nvSpPr>
          <p:cNvPr id="4" name="Slide Number Placeholder 3"/>
          <p:cNvSpPr>
            <a:spLocks noGrp="1"/>
          </p:cNvSpPr>
          <p:nvPr>
            <p:ph type="sldNum" sz="quarter" idx="12"/>
          </p:nvPr>
        </p:nvSpPr>
        <p:spPr/>
        <p:txBody>
          <a:bodyPr/>
          <a:lstStyle/>
          <a:p>
            <a:fld id="{9B9282E6-D43E-47AC-9ACD-876628F2F3E9}" type="slidenum">
              <a:rPr lang="en-CA" smtClean="0"/>
              <a:pPr/>
              <a:t>10</a:t>
            </a:fld>
            <a:endParaRPr lang="en-CA"/>
          </a:p>
        </p:txBody>
      </p:sp>
    </p:spTree>
    <p:extLst>
      <p:ext uri="{BB962C8B-B14F-4D97-AF65-F5344CB8AC3E}">
        <p14:creationId xmlns:p14="http://schemas.microsoft.com/office/powerpoint/2010/main" val="14979849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normAutofit fontScale="90000"/>
          </a:bodyPr>
          <a:lstStyle/>
          <a:p>
            <a:r>
              <a:rPr lang="en-CA" sz="4000" b="1" dirty="0" smtClean="0">
                <a:solidFill>
                  <a:schemeClr val="tx1">
                    <a:lumMod val="75000"/>
                    <a:lumOff val="25000"/>
                  </a:schemeClr>
                </a:solidFill>
                <a:effectLst>
                  <a:outerShdw blurRad="38100" dist="38100" dir="2700000" algn="tl">
                    <a:srgbClr val="000000">
                      <a:alpha val="43137"/>
                    </a:srgbClr>
                  </a:outerShdw>
                </a:effectLst>
              </a:rPr>
              <a:t>Timeline for Adoption &amp; Use</a:t>
            </a:r>
            <a:br>
              <a:rPr lang="en-CA" sz="4000" b="1" dirty="0" smtClean="0">
                <a:solidFill>
                  <a:schemeClr val="tx1">
                    <a:lumMod val="75000"/>
                    <a:lumOff val="25000"/>
                  </a:schemeClr>
                </a:solidFill>
                <a:effectLst>
                  <a:outerShdw blurRad="38100" dist="38100" dir="2700000" algn="tl">
                    <a:srgbClr val="000000">
                      <a:alpha val="43137"/>
                    </a:srgbClr>
                  </a:outerShdw>
                </a:effectLst>
              </a:rPr>
            </a:br>
            <a:r>
              <a:rPr lang="en-CA" sz="4000" b="1" dirty="0" smtClean="0">
                <a:solidFill>
                  <a:schemeClr val="tx1">
                    <a:lumMod val="75000"/>
                    <a:lumOff val="25000"/>
                  </a:schemeClr>
                </a:solidFill>
                <a:effectLst>
                  <a:outerShdw blurRad="38100" dist="38100" dir="2700000" algn="tl">
                    <a:srgbClr val="000000">
                      <a:alpha val="43137"/>
                    </a:srgbClr>
                  </a:outerShdw>
                </a:effectLst>
              </a:rPr>
              <a:t>for 30% of Students in Winter 2014</a:t>
            </a:r>
            <a:endParaRPr lang="en-CA" sz="4000" b="1" dirty="0">
              <a:solidFill>
                <a:schemeClr val="tx1">
                  <a:lumMod val="75000"/>
                  <a:lumOff val="2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99592" y="1600200"/>
            <a:ext cx="7992888" cy="4525963"/>
          </a:xfrm>
        </p:spPr>
        <p:txBody>
          <a:bodyPr>
            <a:normAutofit fontScale="92500" lnSpcReduction="20000"/>
          </a:bodyPr>
          <a:lstStyle/>
          <a:p>
            <a:pPr marL="0" indent="0">
              <a:buNone/>
            </a:pPr>
            <a:r>
              <a:rPr lang="en-CA" b="1" dirty="0" smtClean="0">
                <a:solidFill>
                  <a:srgbClr val="660033"/>
                </a:solidFill>
                <a:effectLst>
                  <a:outerShdw blurRad="38100" dist="38100" dir="2700000" algn="tl">
                    <a:srgbClr val="000000">
                      <a:alpha val="43137"/>
                    </a:srgbClr>
                  </a:outerShdw>
                </a:effectLst>
              </a:rPr>
              <a:t>September:  </a:t>
            </a:r>
            <a:r>
              <a:rPr lang="en-CA" sz="2600" b="1" dirty="0" smtClean="0">
                <a:solidFill>
                  <a:schemeClr val="tx1">
                    <a:lumMod val="75000"/>
                    <a:lumOff val="25000"/>
                  </a:schemeClr>
                </a:solidFill>
              </a:rPr>
              <a:t>Academic Plan Kickoff meetings</a:t>
            </a:r>
          </a:p>
          <a:p>
            <a:pPr marL="0" indent="0">
              <a:buNone/>
            </a:pPr>
            <a:r>
              <a:rPr lang="en-CA" b="1" dirty="0" smtClean="0">
                <a:solidFill>
                  <a:srgbClr val="660033"/>
                </a:solidFill>
                <a:effectLst>
                  <a:outerShdw blurRad="38100" dist="38100" dir="2700000" algn="tl">
                    <a:srgbClr val="000000">
                      <a:alpha val="43137"/>
                    </a:srgbClr>
                  </a:outerShdw>
                </a:effectLst>
              </a:rPr>
              <a:t>October:  </a:t>
            </a:r>
            <a:r>
              <a:rPr lang="en-CA" sz="2600" b="1" dirty="0" smtClean="0">
                <a:solidFill>
                  <a:schemeClr val="tx1">
                    <a:lumMod val="75000"/>
                    <a:lumOff val="25000"/>
                  </a:schemeClr>
                </a:solidFill>
              </a:rPr>
              <a:t>Rating/Ranking </a:t>
            </a:r>
            <a:r>
              <a:rPr lang="en-CA" sz="2600" b="1" dirty="0">
                <a:solidFill>
                  <a:schemeClr val="tx1">
                    <a:lumMod val="75000"/>
                    <a:lumOff val="25000"/>
                  </a:schemeClr>
                </a:solidFill>
              </a:rPr>
              <a:t>of </a:t>
            </a:r>
            <a:r>
              <a:rPr lang="en-CA" sz="2600" b="1" dirty="0">
                <a:solidFill>
                  <a:srgbClr val="FF6600"/>
                </a:solidFill>
              </a:rPr>
              <a:t>5 Eportfolio </a:t>
            </a:r>
            <a:r>
              <a:rPr lang="en-CA" sz="2600" b="1" dirty="0" smtClean="0">
                <a:solidFill>
                  <a:srgbClr val="FF6600"/>
                </a:solidFill>
              </a:rPr>
              <a:t>Products </a:t>
            </a:r>
            <a:r>
              <a:rPr lang="en-CA" sz="2600" b="1" dirty="0" smtClean="0">
                <a:solidFill>
                  <a:schemeClr val="tx1">
                    <a:lumMod val="75000"/>
                    <a:lumOff val="25000"/>
                  </a:schemeClr>
                </a:solidFill>
              </a:rPr>
              <a:t>(based on RFP information)</a:t>
            </a:r>
            <a:r>
              <a:rPr lang="en-CA" sz="2600" b="1" dirty="0" smtClean="0">
                <a:solidFill>
                  <a:srgbClr val="FF6600"/>
                </a:solidFill>
              </a:rPr>
              <a:t> </a:t>
            </a:r>
            <a:r>
              <a:rPr lang="en-CA" sz="2600" b="1" dirty="0" smtClean="0">
                <a:solidFill>
                  <a:schemeClr val="tx1">
                    <a:lumMod val="75000"/>
                    <a:lumOff val="25000"/>
                  </a:schemeClr>
                </a:solidFill>
              </a:rPr>
              <a:t>and</a:t>
            </a:r>
            <a:r>
              <a:rPr lang="en-CA" sz="2600" b="1" dirty="0">
                <a:solidFill>
                  <a:schemeClr val="tx1">
                    <a:lumMod val="75000"/>
                    <a:lumOff val="25000"/>
                  </a:schemeClr>
                </a:solidFill>
              </a:rPr>
              <a:t> </a:t>
            </a:r>
            <a:r>
              <a:rPr lang="en-CA" sz="2600" b="1" i="1" dirty="0" smtClean="0">
                <a:solidFill>
                  <a:srgbClr val="FF6600"/>
                </a:solidFill>
              </a:rPr>
              <a:t>Inspiring Minds</a:t>
            </a:r>
            <a:r>
              <a:rPr lang="en-CA" sz="2600" b="1" dirty="0" smtClean="0">
                <a:solidFill>
                  <a:schemeClr val="tx1">
                    <a:lumMod val="75000"/>
                    <a:lumOff val="25000"/>
                  </a:schemeClr>
                </a:solidFill>
              </a:rPr>
              <a:t>: October 24th</a:t>
            </a:r>
          </a:p>
          <a:p>
            <a:pPr marL="0" indent="0">
              <a:lnSpc>
                <a:spcPct val="110000"/>
              </a:lnSpc>
              <a:buNone/>
            </a:pPr>
            <a:r>
              <a:rPr lang="en-CA" b="1" dirty="0" smtClean="0">
                <a:solidFill>
                  <a:srgbClr val="660033"/>
                </a:solidFill>
                <a:effectLst>
                  <a:outerShdw blurRad="38100" dist="38100" dir="2700000" algn="tl">
                    <a:srgbClr val="000000">
                      <a:alpha val="43137"/>
                    </a:srgbClr>
                  </a:outerShdw>
                </a:effectLst>
              </a:rPr>
              <a:t>November</a:t>
            </a:r>
            <a:r>
              <a:rPr lang="en-CA" b="1" dirty="0" smtClean="0">
                <a:solidFill>
                  <a:srgbClr val="660033"/>
                </a:solidFill>
              </a:rPr>
              <a:t>:  </a:t>
            </a:r>
            <a:r>
              <a:rPr lang="en-CA" sz="2600" b="1" dirty="0" smtClean="0">
                <a:solidFill>
                  <a:schemeClr val="tx1">
                    <a:lumMod val="75000"/>
                    <a:lumOff val="25000"/>
                  </a:schemeClr>
                </a:solidFill>
              </a:rPr>
              <a:t>Programs Choose Eportfolio Products; </a:t>
            </a:r>
            <a:r>
              <a:rPr lang="en-CA" sz="2600" b="1" dirty="0" smtClean="0">
                <a:solidFill>
                  <a:srgbClr val="FF6600"/>
                </a:solidFill>
              </a:rPr>
              <a:t>Licenses </a:t>
            </a:r>
            <a:r>
              <a:rPr lang="en-CA" sz="2600" b="1" dirty="0">
                <a:solidFill>
                  <a:srgbClr val="FF6600"/>
                </a:solidFill>
              </a:rPr>
              <a:t>P</a:t>
            </a:r>
            <a:r>
              <a:rPr lang="en-CA" sz="2600" b="1" dirty="0" smtClean="0">
                <a:solidFill>
                  <a:srgbClr val="FF6600"/>
                </a:solidFill>
              </a:rPr>
              <a:t>urchased </a:t>
            </a:r>
          </a:p>
          <a:p>
            <a:pPr marL="0" indent="0">
              <a:buNone/>
            </a:pPr>
            <a:r>
              <a:rPr lang="en-CA" b="1" dirty="0" smtClean="0">
                <a:solidFill>
                  <a:srgbClr val="660033"/>
                </a:solidFill>
                <a:effectLst>
                  <a:outerShdw blurRad="38100" dist="38100" dir="2700000" algn="tl">
                    <a:srgbClr val="000000">
                      <a:alpha val="43137"/>
                    </a:srgbClr>
                  </a:outerShdw>
                </a:effectLst>
              </a:rPr>
              <a:t>December:   </a:t>
            </a:r>
            <a:r>
              <a:rPr lang="en-CA" sz="2600" b="1" dirty="0" smtClean="0">
                <a:solidFill>
                  <a:schemeClr val="tx1">
                    <a:lumMod val="75000"/>
                    <a:lumOff val="25000"/>
                  </a:schemeClr>
                </a:solidFill>
              </a:rPr>
              <a:t>Programs Determine </a:t>
            </a:r>
            <a:r>
              <a:rPr lang="en-CA" sz="2600" b="1" dirty="0">
                <a:solidFill>
                  <a:schemeClr val="tx1">
                    <a:lumMod val="75000"/>
                    <a:lumOff val="25000"/>
                  </a:schemeClr>
                </a:solidFill>
              </a:rPr>
              <a:t>I</a:t>
            </a:r>
            <a:r>
              <a:rPr lang="en-CA" sz="2600" b="1" dirty="0" smtClean="0">
                <a:solidFill>
                  <a:schemeClr val="tx1">
                    <a:lumMod val="75000"/>
                    <a:lumOff val="25000"/>
                  </a:schemeClr>
                </a:solidFill>
              </a:rPr>
              <a:t>mplementation Strategy </a:t>
            </a:r>
            <a:r>
              <a:rPr lang="en-CA" sz="2600" b="1" dirty="0" smtClean="0">
                <a:solidFill>
                  <a:srgbClr val="FF6600"/>
                </a:solidFill>
              </a:rPr>
              <a:t>(Graduating Semester)  </a:t>
            </a:r>
            <a:r>
              <a:rPr lang="en-CA" sz="2600" b="1" dirty="0" smtClean="0">
                <a:solidFill>
                  <a:schemeClr val="tx1">
                    <a:lumMod val="75000"/>
                    <a:lumOff val="25000"/>
                  </a:schemeClr>
                </a:solidFill>
              </a:rPr>
              <a:t>&amp; Faculty </a:t>
            </a:r>
            <a:r>
              <a:rPr lang="en-CA" sz="2600" b="1" dirty="0">
                <a:solidFill>
                  <a:schemeClr val="tx1">
                    <a:lumMod val="75000"/>
                    <a:lumOff val="25000"/>
                  </a:schemeClr>
                </a:solidFill>
              </a:rPr>
              <a:t>W</a:t>
            </a:r>
            <a:r>
              <a:rPr lang="en-CA" sz="2600" b="1" dirty="0" smtClean="0">
                <a:solidFill>
                  <a:schemeClr val="tx1">
                    <a:lumMod val="75000"/>
                    <a:lumOff val="25000"/>
                  </a:schemeClr>
                </a:solidFill>
              </a:rPr>
              <a:t>orkshops</a:t>
            </a:r>
          </a:p>
          <a:p>
            <a:pPr marL="0" indent="0">
              <a:buNone/>
            </a:pPr>
            <a:r>
              <a:rPr lang="en-CA" b="1" dirty="0" smtClean="0">
                <a:solidFill>
                  <a:srgbClr val="660033"/>
                </a:solidFill>
                <a:effectLst>
                  <a:outerShdw blurRad="38100" dist="38100" dir="2700000" algn="tl">
                    <a:srgbClr val="000000">
                      <a:alpha val="43137"/>
                    </a:srgbClr>
                  </a:outerShdw>
                </a:effectLst>
              </a:rPr>
              <a:t>January:  </a:t>
            </a:r>
            <a:r>
              <a:rPr lang="en-CA" sz="2600" b="1" dirty="0" smtClean="0">
                <a:solidFill>
                  <a:schemeClr val="tx1">
                    <a:lumMod val="75000"/>
                    <a:lumOff val="25000"/>
                  </a:schemeClr>
                </a:solidFill>
              </a:rPr>
              <a:t>Implementation; Finalizing of </a:t>
            </a:r>
            <a:r>
              <a:rPr lang="en-CA" sz="2600" b="1" dirty="0" smtClean="0">
                <a:solidFill>
                  <a:srgbClr val="FF6600"/>
                </a:solidFill>
              </a:rPr>
              <a:t>Grading Rubrics</a:t>
            </a:r>
          </a:p>
          <a:p>
            <a:pPr marL="0" indent="0">
              <a:buNone/>
            </a:pPr>
            <a:r>
              <a:rPr lang="en-CA" b="1" dirty="0" smtClean="0">
                <a:solidFill>
                  <a:srgbClr val="660033"/>
                </a:solidFill>
                <a:effectLst>
                  <a:outerShdw blurRad="38100" dist="38100" dir="2700000" algn="tl">
                    <a:srgbClr val="000000">
                      <a:alpha val="43137"/>
                    </a:srgbClr>
                  </a:outerShdw>
                </a:effectLst>
              </a:rPr>
              <a:t>February-March: </a:t>
            </a:r>
            <a:r>
              <a:rPr lang="en-CA" sz="2600" b="1" dirty="0" smtClean="0">
                <a:solidFill>
                  <a:schemeClr val="tx1">
                    <a:lumMod val="75000"/>
                    <a:lumOff val="25000"/>
                  </a:schemeClr>
                </a:solidFill>
              </a:rPr>
              <a:t>Feedback from </a:t>
            </a:r>
            <a:r>
              <a:rPr lang="en-CA" sz="2600" b="1" dirty="0" smtClean="0">
                <a:solidFill>
                  <a:srgbClr val="FF6600"/>
                </a:solidFill>
              </a:rPr>
              <a:t>Participants</a:t>
            </a:r>
          </a:p>
          <a:p>
            <a:pPr marL="0" indent="0">
              <a:buNone/>
            </a:pPr>
            <a:r>
              <a:rPr lang="en-CA" b="1" dirty="0" smtClean="0">
                <a:solidFill>
                  <a:srgbClr val="660033"/>
                </a:solidFill>
                <a:effectLst>
                  <a:outerShdw blurRad="38100" dist="38100" dir="2700000" algn="tl">
                    <a:srgbClr val="000000">
                      <a:alpha val="43137"/>
                    </a:srgbClr>
                  </a:outerShdw>
                </a:effectLst>
              </a:rPr>
              <a:t>April-May: </a:t>
            </a:r>
            <a:r>
              <a:rPr lang="en-CA" sz="2600" b="1" dirty="0" smtClean="0">
                <a:solidFill>
                  <a:schemeClr val="tx1">
                    <a:lumMod val="75000"/>
                    <a:lumOff val="25000"/>
                  </a:schemeClr>
                </a:solidFill>
              </a:rPr>
              <a:t>Process </a:t>
            </a:r>
            <a:r>
              <a:rPr lang="en-CA" sz="2600" b="1" i="1" dirty="0" smtClean="0">
                <a:solidFill>
                  <a:srgbClr val="FF6600"/>
                </a:solidFill>
              </a:rPr>
              <a:t>Early Adopter </a:t>
            </a:r>
            <a:r>
              <a:rPr lang="en-CA" sz="2600" b="1" dirty="0" smtClean="0">
                <a:solidFill>
                  <a:schemeClr val="tx1">
                    <a:lumMod val="75000"/>
                    <a:lumOff val="25000"/>
                  </a:schemeClr>
                </a:solidFill>
              </a:rPr>
              <a:t>Feedback</a:t>
            </a:r>
            <a:endParaRPr lang="en-CA" sz="2600" b="1" dirty="0">
              <a:solidFill>
                <a:schemeClr val="tx1">
                  <a:lumMod val="75000"/>
                  <a:lumOff val="25000"/>
                </a:schemeClr>
              </a:solidFill>
            </a:endParaRPr>
          </a:p>
        </p:txBody>
      </p:sp>
      <p:sp>
        <p:nvSpPr>
          <p:cNvPr id="4" name="Slide Number Placeholder 3"/>
          <p:cNvSpPr>
            <a:spLocks noGrp="1"/>
          </p:cNvSpPr>
          <p:nvPr>
            <p:ph type="sldNum" sz="quarter" idx="12"/>
          </p:nvPr>
        </p:nvSpPr>
        <p:spPr/>
        <p:txBody>
          <a:bodyPr/>
          <a:lstStyle/>
          <a:p>
            <a:fld id="{9B9282E6-D43E-47AC-9ACD-876628F2F3E9}" type="slidenum">
              <a:rPr lang="en-CA" smtClean="0"/>
              <a:pPr/>
              <a:t>11</a:t>
            </a:fld>
            <a:endParaRPr lang="en-CA"/>
          </a:p>
        </p:txBody>
      </p:sp>
    </p:spTree>
    <p:extLst>
      <p:ext uri="{BB962C8B-B14F-4D97-AF65-F5344CB8AC3E}">
        <p14:creationId xmlns:p14="http://schemas.microsoft.com/office/powerpoint/2010/main" val="412208251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Roles and responsibilities on this project </a:t>
            </a:r>
          </a:p>
        </p:txBody>
      </p:sp>
      <p:sp>
        <p:nvSpPr>
          <p:cNvPr id="3" name="Content Placeholder 2"/>
          <p:cNvSpPr>
            <a:spLocks noGrp="1"/>
          </p:cNvSpPr>
          <p:nvPr>
            <p:ph idx="1"/>
          </p:nvPr>
        </p:nvSpPr>
        <p:spPr>
          <a:xfrm>
            <a:off x="1115616" y="1772816"/>
            <a:ext cx="8229600" cy="4525963"/>
          </a:xfrm>
        </p:spPr>
        <p:txBody>
          <a:bodyPr/>
          <a:lstStyle/>
          <a:p>
            <a:pPr lvl="1"/>
            <a:r>
              <a:rPr lang="en-CA" dirty="0"/>
              <a:t>Team role and responsibilities</a:t>
            </a:r>
          </a:p>
          <a:p>
            <a:pPr lvl="1"/>
            <a:r>
              <a:rPr lang="en-CA" dirty="0"/>
              <a:t>Project managers (</a:t>
            </a:r>
            <a:r>
              <a:rPr lang="en-CA" dirty="0" smtClean="0"/>
              <a:t>Valerie P, </a:t>
            </a:r>
            <a:r>
              <a:rPr lang="en-CA" dirty="0" err="1" smtClean="0"/>
              <a:t>Jenn</a:t>
            </a:r>
            <a:r>
              <a:rPr lang="en-CA" dirty="0" smtClean="0"/>
              <a:t> H)</a:t>
            </a:r>
            <a:endParaRPr lang="en-CA" dirty="0"/>
          </a:p>
          <a:p>
            <a:pPr lvl="1"/>
            <a:r>
              <a:rPr lang="en-CA" dirty="0"/>
              <a:t>Project sponsors/leads (</a:t>
            </a:r>
            <a:r>
              <a:rPr lang="en-CA" dirty="0" smtClean="0"/>
              <a:t>Dan McKerrall, Ted Scott)</a:t>
            </a:r>
            <a:endParaRPr lang="en-CA" dirty="0"/>
          </a:p>
          <a:p>
            <a:pPr lvl="1"/>
            <a:r>
              <a:rPr lang="en-CA" dirty="0"/>
              <a:t>Technical lead (CTL – </a:t>
            </a:r>
            <a:r>
              <a:rPr lang="en-CA" dirty="0" smtClean="0"/>
              <a:t>Jeffrey </a:t>
            </a:r>
            <a:r>
              <a:rPr lang="en-CA" dirty="0" err="1" smtClean="0"/>
              <a:t>Rankine</a:t>
            </a:r>
            <a:r>
              <a:rPr lang="en-CA" dirty="0" smtClean="0"/>
              <a:t>)</a:t>
            </a:r>
            <a:endParaRPr lang="en-CA" dirty="0"/>
          </a:p>
          <a:p>
            <a:pPr lvl="1"/>
            <a:r>
              <a:rPr lang="en-CA" dirty="0"/>
              <a:t>Pedagogy/Assessment lead (</a:t>
            </a:r>
            <a:r>
              <a:rPr lang="en-CA" dirty="0" smtClean="0"/>
              <a:t>Peggy French)</a:t>
            </a:r>
            <a:endParaRPr lang="en-CA" dirty="0"/>
          </a:p>
          <a:p>
            <a:pPr lvl="1"/>
            <a:r>
              <a:rPr lang="en-CA" dirty="0"/>
              <a:t>Communications lead (Valerie </a:t>
            </a:r>
            <a:r>
              <a:rPr lang="en-CA" dirty="0" err="1" smtClean="0"/>
              <a:t>Mitanoff</a:t>
            </a:r>
            <a:r>
              <a:rPr lang="en-CA" dirty="0" smtClean="0"/>
              <a:t>)</a:t>
            </a:r>
            <a:endParaRPr lang="en-CA" dirty="0"/>
          </a:p>
          <a:p>
            <a:endParaRPr lang="en-CA" dirty="0"/>
          </a:p>
        </p:txBody>
      </p:sp>
      <p:sp>
        <p:nvSpPr>
          <p:cNvPr id="4" name="Slide Number Placeholder 3"/>
          <p:cNvSpPr>
            <a:spLocks noGrp="1"/>
          </p:cNvSpPr>
          <p:nvPr>
            <p:ph type="sldNum" sz="quarter" idx="12"/>
          </p:nvPr>
        </p:nvSpPr>
        <p:spPr/>
        <p:txBody>
          <a:bodyPr/>
          <a:lstStyle/>
          <a:p>
            <a:fld id="{9B9282E6-D43E-47AC-9ACD-876628F2F3E9}" type="slidenum">
              <a:rPr lang="en-CA" smtClean="0"/>
              <a:pPr/>
              <a:t>12</a:t>
            </a:fld>
            <a:endParaRPr lang="en-CA"/>
          </a:p>
        </p:txBody>
      </p:sp>
    </p:spTree>
    <p:extLst>
      <p:ext uri="{BB962C8B-B14F-4D97-AF65-F5344CB8AC3E}">
        <p14:creationId xmlns:p14="http://schemas.microsoft.com/office/powerpoint/2010/main" val="27512155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Project documentation/info management </a:t>
            </a:r>
          </a:p>
        </p:txBody>
      </p:sp>
      <p:sp>
        <p:nvSpPr>
          <p:cNvPr id="3" name="Content Placeholder 2"/>
          <p:cNvSpPr>
            <a:spLocks noGrp="1"/>
          </p:cNvSpPr>
          <p:nvPr>
            <p:ph idx="1"/>
          </p:nvPr>
        </p:nvSpPr>
        <p:spPr>
          <a:xfrm>
            <a:off x="880373" y="1772816"/>
            <a:ext cx="8229600" cy="4525963"/>
          </a:xfrm>
        </p:spPr>
        <p:txBody>
          <a:bodyPr/>
          <a:lstStyle/>
          <a:p>
            <a:r>
              <a:rPr lang="en-CA" dirty="0" smtClean="0">
                <a:hlinkClick r:id="rId2"/>
              </a:rPr>
              <a:t>Project website</a:t>
            </a:r>
            <a:endParaRPr lang="en-CA" dirty="0" smtClean="0"/>
          </a:p>
          <a:p>
            <a:pPr marL="857250" lvl="1" indent="-457200">
              <a:buFontTx/>
              <a:buChar char="-"/>
            </a:pPr>
            <a:r>
              <a:rPr lang="en-US" dirty="0" smtClean="0"/>
              <a:t>Agendas</a:t>
            </a:r>
          </a:p>
          <a:p>
            <a:pPr marL="857250" lvl="1" indent="-457200">
              <a:buFontTx/>
              <a:buChar char="-"/>
            </a:pPr>
            <a:r>
              <a:rPr lang="en-US" dirty="0" smtClean="0"/>
              <a:t>Minutes</a:t>
            </a:r>
          </a:p>
          <a:p>
            <a:pPr marL="857250" lvl="1" indent="-457200">
              <a:buFontTx/>
              <a:buChar char="-"/>
            </a:pPr>
            <a:r>
              <a:rPr lang="en-US" dirty="0" smtClean="0"/>
              <a:t>Resources</a:t>
            </a:r>
            <a:endParaRPr lang="en-CA" dirty="0" smtClean="0"/>
          </a:p>
          <a:p>
            <a:pPr marL="0" indent="0">
              <a:buNone/>
            </a:pPr>
            <a:endParaRPr lang="en-CA" dirty="0"/>
          </a:p>
        </p:txBody>
      </p:sp>
      <p:sp>
        <p:nvSpPr>
          <p:cNvPr id="4" name="Slide Number Placeholder 3"/>
          <p:cNvSpPr>
            <a:spLocks noGrp="1"/>
          </p:cNvSpPr>
          <p:nvPr>
            <p:ph type="sldNum" sz="quarter" idx="12"/>
          </p:nvPr>
        </p:nvSpPr>
        <p:spPr/>
        <p:txBody>
          <a:bodyPr/>
          <a:lstStyle/>
          <a:p>
            <a:fld id="{9B9282E6-D43E-47AC-9ACD-876628F2F3E9}" type="slidenum">
              <a:rPr lang="en-CA" smtClean="0"/>
              <a:pPr/>
              <a:t>13</a:t>
            </a:fld>
            <a:endParaRPr lang="en-CA"/>
          </a:p>
        </p:txBody>
      </p:sp>
    </p:spTree>
    <p:extLst>
      <p:ext uri="{BB962C8B-B14F-4D97-AF65-F5344CB8AC3E}">
        <p14:creationId xmlns:p14="http://schemas.microsoft.com/office/powerpoint/2010/main" val="10925420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Communication plan for project </a:t>
            </a:r>
          </a:p>
        </p:txBody>
      </p:sp>
      <p:sp>
        <p:nvSpPr>
          <p:cNvPr id="3" name="Content Placeholder 2"/>
          <p:cNvSpPr>
            <a:spLocks noGrp="1"/>
          </p:cNvSpPr>
          <p:nvPr>
            <p:ph idx="1"/>
          </p:nvPr>
        </p:nvSpPr>
        <p:spPr/>
        <p:txBody>
          <a:bodyPr/>
          <a:lstStyle/>
          <a:p>
            <a:pPr lvl="1"/>
            <a:r>
              <a:rPr lang="en-CA" dirty="0" smtClean="0"/>
              <a:t>Presentations to Deans and ADs meetings</a:t>
            </a:r>
          </a:p>
          <a:p>
            <a:pPr lvl="1"/>
            <a:r>
              <a:rPr lang="en-CA" dirty="0" smtClean="0"/>
              <a:t>Presentations to faculty meetings</a:t>
            </a:r>
          </a:p>
          <a:p>
            <a:pPr lvl="1"/>
            <a:r>
              <a:rPr lang="en-CA" dirty="0" smtClean="0"/>
              <a:t>“Inspiring Minds” October 24</a:t>
            </a:r>
            <a:r>
              <a:rPr lang="en-CA" baseline="30000" dirty="0" smtClean="0"/>
              <a:t>th</a:t>
            </a:r>
            <a:r>
              <a:rPr lang="en-CA" dirty="0" smtClean="0"/>
              <a:t> conference</a:t>
            </a:r>
          </a:p>
          <a:p>
            <a:pPr lvl="1"/>
            <a:r>
              <a:rPr lang="en-CA" dirty="0" smtClean="0"/>
              <a:t>VPA Update</a:t>
            </a:r>
          </a:p>
          <a:p>
            <a:pPr lvl="1"/>
            <a:r>
              <a:rPr lang="en-CA" dirty="0" smtClean="0"/>
              <a:t>Other? To be discussed at future meeting</a:t>
            </a:r>
          </a:p>
        </p:txBody>
      </p:sp>
      <p:sp>
        <p:nvSpPr>
          <p:cNvPr id="4" name="Slide Number Placeholder 3"/>
          <p:cNvSpPr>
            <a:spLocks noGrp="1"/>
          </p:cNvSpPr>
          <p:nvPr>
            <p:ph type="sldNum" sz="quarter" idx="12"/>
          </p:nvPr>
        </p:nvSpPr>
        <p:spPr/>
        <p:txBody>
          <a:bodyPr/>
          <a:lstStyle/>
          <a:p>
            <a:fld id="{9B9282E6-D43E-47AC-9ACD-876628F2F3E9}" type="slidenum">
              <a:rPr lang="en-CA" smtClean="0"/>
              <a:pPr/>
              <a:t>14</a:t>
            </a:fld>
            <a:endParaRPr lang="en-CA"/>
          </a:p>
        </p:txBody>
      </p:sp>
    </p:spTree>
    <p:extLst>
      <p:ext uri="{BB962C8B-B14F-4D97-AF65-F5344CB8AC3E}">
        <p14:creationId xmlns:p14="http://schemas.microsoft.com/office/powerpoint/2010/main" val="41619541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Risks Identified</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1378792144"/>
              </p:ext>
            </p:extLst>
          </p:nvPr>
        </p:nvGraphicFramePr>
        <p:xfrm>
          <a:off x="1043608" y="1412776"/>
          <a:ext cx="7128791" cy="4551466"/>
        </p:xfrm>
        <a:graphic>
          <a:graphicData uri="http://schemas.openxmlformats.org/drawingml/2006/table">
            <a:tbl>
              <a:tblPr>
                <a:tableStyleId>{5C22544A-7EE6-4342-B048-85BDC9FD1C3A}</a:tableStyleId>
              </a:tblPr>
              <a:tblGrid>
                <a:gridCol w="2062017"/>
                <a:gridCol w="1323928"/>
                <a:gridCol w="1331943"/>
                <a:gridCol w="2270355"/>
                <a:gridCol w="140548"/>
              </a:tblGrid>
              <a:tr h="326938">
                <a:tc>
                  <a:txBody>
                    <a:bodyPr/>
                    <a:lstStyle/>
                    <a:p>
                      <a:pPr algn="ctr">
                        <a:lnSpc>
                          <a:spcPct val="115000"/>
                        </a:lnSpc>
                        <a:spcAft>
                          <a:spcPts val="0"/>
                        </a:spcAft>
                      </a:pPr>
                      <a:r>
                        <a:rPr lang="en-US" sz="1200" b="1" dirty="0">
                          <a:effectLst/>
                        </a:rPr>
                        <a:t>Risk</a:t>
                      </a:r>
                      <a:endParaRPr lang="en-CA" sz="1200" b="1" i="1" dirty="0">
                        <a:effectLst/>
                        <a:latin typeface="Arial"/>
                        <a:ea typeface="Times New Roman"/>
                      </a:endParaRPr>
                    </a:p>
                  </a:txBody>
                  <a:tcPr marL="73025" marR="73025" marT="27305" marB="27305" anchor="ctr"/>
                </a:tc>
                <a:tc>
                  <a:txBody>
                    <a:bodyPr/>
                    <a:lstStyle/>
                    <a:p>
                      <a:pPr algn="ctr">
                        <a:lnSpc>
                          <a:spcPct val="115000"/>
                        </a:lnSpc>
                        <a:spcAft>
                          <a:spcPts val="0"/>
                        </a:spcAft>
                      </a:pPr>
                      <a:r>
                        <a:rPr lang="en-US" sz="1200" b="1" dirty="0">
                          <a:effectLst/>
                        </a:rPr>
                        <a:t>Likelihood</a:t>
                      </a:r>
                      <a:endParaRPr lang="en-CA" sz="1200" b="1" i="1" dirty="0">
                        <a:effectLst/>
                        <a:latin typeface="Arial"/>
                        <a:ea typeface="Times New Roman"/>
                      </a:endParaRPr>
                    </a:p>
                  </a:txBody>
                  <a:tcPr marL="73025" marR="73025" marT="27305" marB="27305" anchor="ctr"/>
                </a:tc>
                <a:tc>
                  <a:txBody>
                    <a:bodyPr/>
                    <a:lstStyle/>
                    <a:p>
                      <a:pPr algn="ctr">
                        <a:lnSpc>
                          <a:spcPct val="115000"/>
                        </a:lnSpc>
                        <a:spcAft>
                          <a:spcPts val="0"/>
                        </a:spcAft>
                      </a:pPr>
                      <a:r>
                        <a:rPr lang="en-US" sz="1200" b="1">
                          <a:effectLst/>
                        </a:rPr>
                        <a:t>Impact</a:t>
                      </a:r>
                      <a:endParaRPr lang="en-CA" sz="1200" b="1" i="1">
                        <a:effectLst/>
                        <a:latin typeface="Arial"/>
                        <a:ea typeface="Times New Roman"/>
                      </a:endParaRPr>
                    </a:p>
                  </a:txBody>
                  <a:tcPr marL="73025" marR="73025" marT="27305" marB="27305" anchor="ctr"/>
                </a:tc>
                <a:tc gridSpan="2">
                  <a:txBody>
                    <a:bodyPr/>
                    <a:lstStyle/>
                    <a:p>
                      <a:pPr algn="ctr">
                        <a:lnSpc>
                          <a:spcPct val="115000"/>
                        </a:lnSpc>
                        <a:spcAft>
                          <a:spcPts val="0"/>
                        </a:spcAft>
                      </a:pPr>
                      <a:r>
                        <a:rPr lang="en-US" sz="1200" b="1" dirty="0">
                          <a:effectLst/>
                        </a:rPr>
                        <a:t>Risk Response</a:t>
                      </a:r>
                      <a:endParaRPr lang="en-CA" sz="1200" b="1" i="1" dirty="0">
                        <a:effectLst/>
                        <a:latin typeface="Arial"/>
                        <a:ea typeface="Times New Roman"/>
                      </a:endParaRPr>
                    </a:p>
                  </a:txBody>
                  <a:tcPr marL="73025" marR="73025" marT="27305" marB="27305" anchor="ctr"/>
                </a:tc>
                <a:tc hMerge="1">
                  <a:txBody>
                    <a:bodyPr/>
                    <a:lstStyle/>
                    <a:p>
                      <a:endParaRPr lang="en-CA"/>
                    </a:p>
                  </a:txBody>
                  <a:tcPr/>
                </a:tc>
              </a:tr>
              <a:tr h="4003808">
                <a:tc>
                  <a:txBody>
                    <a:bodyPr/>
                    <a:lstStyle/>
                    <a:p>
                      <a:pPr marL="342900" lvl="0" indent="-342900">
                        <a:lnSpc>
                          <a:spcPct val="115000"/>
                        </a:lnSpc>
                        <a:spcAft>
                          <a:spcPts val="600"/>
                        </a:spcAft>
                        <a:buSzPts val="800"/>
                        <a:buFont typeface="Symbol"/>
                        <a:buChar char=""/>
                        <a:tabLst>
                          <a:tab pos="228600" algn="l"/>
                        </a:tabLst>
                      </a:pPr>
                      <a:r>
                        <a:rPr lang="en-US" sz="1200" dirty="0">
                          <a:effectLst/>
                        </a:rPr>
                        <a:t>Project does not reach target of 30% </a:t>
                      </a:r>
                      <a:r>
                        <a:rPr lang="en-US" sz="1200" dirty="0" smtClean="0">
                          <a:effectLst/>
                        </a:rPr>
                        <a:t> of students </a:t>
                      </a:r>
                      <a:r>
                        <a:rPr lang="en-US" sz="1200" dirty="0">
                          <a:effectLst/>
                        </a:rPr>
                        <a:t>using </a:t>
                      </a:r>
                      <a:r>
                        <a:rPr lang="en-US" sz="1200" dirty="0" err="1">
                          <a:effectLst/>
                        </a:rPr>
                        <a:t>eportfolios</a:t>
                      </a:r>
                      <a:r>
                        <a:rPr lang="en-US" sz="1200" dirty="0">
                          <a:effectLst/>
                        </a:rPr>
                        <a:t> by March, 2014.</a:t>
                      </a:r>
                      <a:endParaRPr lang="en-CA" sz="1200" dirty="0">
                        <a:effectLst/>
                        <a:latin typeface="Calibri"/>
                        <a:ea typeface="Calibri"/>
                        <a:cs typeface="Times New Roman"/>
                      </a:endParaRPr>
                    </a:p>
                  </a:txBody>
                  <a:tcPr marL="73025" marR="73025" marT="27305" marB="27305"/>
                </a:tc>
                <a:tc>
                  <a:txBody>
                    <a:bodyPr/>
                    <a:lstStyle/>
                    <a:p>
                      <a:pPr marL="342900" lvl="0" indent="-342900">
                        <a:lnSpc>
                          <a:spcPct val="115000"/>
                        </a:lnSpc>
                        <a:spcAft>
                          <a:spcPts val="600"/>
                        </a:spcAft>
                        <a:buSzPts val="800"/>
                        <a:buFont typeface="Symbol"/>
                        <a:buChar char=""/>
                        <a:tabLst>
                          <a:tab pos="228600" algn="l"/>
                        </a:tabLst>
                      </a:pPr>
                      <a:r>
                        <a:rPr lang="en-US" sz="1200">
                          <a:effectLst/>
                        </a:rPr>
                        <a:t>M</a:t>
                      </a:r>
                      <a:endParaRPr lang="en-CA" sz="1200">
                        <a:effectLst/>
                        <a:latin typeface="Calibri"/>
                        <a:ea typeface="Calibri"/>
                        <a:cs typeface="Times New Roman"/>
                      </a:endParaRPr>
                    </a:p>
                  </a:txBody>
                  <a:tcPr marL="68580" marR="68580" marT="0" marB="0"/>
                </a:tc>
                <a:tc>
                  <a:txBody>
                    <a:bodyPr/>
                    <a:lstStyle/>
                    <a:p>
                      <a:pPr marL="342900" lvl="0" indent="-342900">
                        <a:lnSpc>
                          <a:spcPct val="115000"/>
                        </a:lnSpc>
                        <a:spcAft>
                          <a:spcPts val="600"/>
                        </a:spcAft>
                        <a:buSzPts val="800"/>
                        <a:buFont typeface="Symbol"/>
                        <a:buChar char=""/>
                        <a:tabLst>
                          <a:tab pos="228600" algn="l"/>
                        </a:tabLst>
                      </a:pPr>
                      <a:r>
                        <a:rPr lang="en-US" sz="1200" dirty="0">
                          <a:effectLst/>
                        </a:rPr>
                        <a:t>H</a:t>
                      </a:r>
                      <a:endParaRPr lang="en-CA" sz="1200" dirty="0">
                        <a:effectLst/>
                        <a:latin typeface="Calibri"/>
                        <a:ea typeface="Calibri"/>
                        <a:cs typeface="Times New Roman"/>
                      </a:endParaRPr>
                    </a:p>
                  </a:txBody>
                  <a:tcPr marL="68580" marR="68580" marT="0" marB="0"/>
                </a:tc>
                <a:tc>
                  <a:txBody>
                    <a:bodyPr/>
                    <a:lstStyle/>
                    <a:p>
                      <a:pPr marL="342900" lvl="0" indent="-342900">
                        <a:lnSpc>
                          <a:spcPct val="115000"/>
                        </a:lnSpc>
                        <a:spcAft>
                          <a:spcPts val="600"/>
                        </a:spcAft>
                        <a:buSzPts val="800"/>
                        <a:buFont typeface="Symbol"/>
                        <a:buChar char=""/>
                        <a:tabLst>
                          <a:tab pos="228600" algn="l"/>
                        </a:tabLst>
                      </a:pPr>
                      <a:r>
                        <a:rPr lang="en-US" sz="1200" dirty="0">
                          <a:effectLst/>
                        </a:rPr>
                        <a:t>Communication from Cheryl to ADs asking for target number of faculty to be volunteered by end of October - the communication of this target to ADs is vital to the success of the project.</a:t>
                      </a:r>
                      <a:endParaRPr lang="en-CA" sz="1200" dirty="0">
                        <a:effectLst/>
                      </a:endParaRPr>
                    </a:p>
                    <a:p>
                      <a:pPr marL="342900" lvl="0" indent="-342900">
                        <a:lnSpc>
                          <a:spcPct val="115000"/>
                        </a:lnSpc>
                        <a:spcAft>
                          <a:spcPts val="600"/>
                        </a:spcAft>
                        <a:buSzPts val="800"/>
                        <a:buFont typeface="Symbol"/>
                        <a:buChar char=""/>
                        <a:tabLst>
                          <a:tab pos="228600" algn="l"/>
                        </a:tabLst>
                      </a:pPr>
                      <a:r>
                        <a:rPr lang="en-US" sz="1200" dirty="0">
                          <a:effectLst/>
                        </a:rPr>
                        <a:t>Presentations (Valerie/Jenn) to Deans and Associate Deans about the project.</a:t>
                      </a:r>
                      <a:endParaRPr lang="en-CA" sz="1200" dirty="0">
                        <a:effectLst/>
                      </a:endParaRPr>
                    </a:p>
                    <a:p>
                      <a:pPr marL="342900" lvl="0" indent="-342900">
                        <a:lnSpc>
                          <a:spcPct val="115000"/>
                        </a:lnSpc>
                        <a:spcAft>
                          <a:spcPts val="600"/>
                        </a:spcAft>
                        <a:buSzPts val="800"/>
                        <a:buFont typeface="Symbol"/>
                        <a:buChar char=""/>
                        <a:tabLst>
                          <a:tab pos="228600" algn="l"/>
                        </a:tabLst>
                      </a:pPr>
                      <a:r>
                        <a:rPr lang="en-US" sz="1200" dirty="0">
                          <a:effectLst/>
                        </a:rPr>
                        <a:t>Communications (VP Report) on importance of project.</a:t>
                      </a:r>
                      <a:endParaRPr lang="en-CA" sz="1200" dirty="0">
                        <a:effectLst/>
                      </a:endParaRPr>
                    </a:p>
                    <a:p>
                      <a:pPr marL="342900" lvl="0" indent="-342900">
                        <a:lnSpc>
                          <a:spcPct val="115000"/>
                        </a:lnSpc>
                        <a:spcAft>
                          <a:spcPts val="600"/>
                        </a:spcAft>
                        <a:buSzPts val="800"/>
                        <a:buFont typeface="Symbol"/>
                        <a:buChar char=""/>
                        <a:tabLst>
                          <a:tab pos="228600" algn="l"/>
                        </a:tabLst>
                      </a:pPr>
                      <a:r>
                        <a:rPr lang="en-US" sz="1200" dirty="0">
                          <a:effectLst/>
                        </a:rPr>
                        <a:t>Inspiring Minds – important that ADs and Deans see this as an opportunity for their faculty to choose their eportfolio tool for the Winter semester.</a:t>
                      </a:r>
                      <a:endParaRPr lang="en-CA" sz="1200" dirty="0">
                        <a:effectLst/>
                        <a:latin typeface="Calibri"/>
                        <a:ea typeface="Calibri"/>
                        <a:cs typeface="Times New Roman"/>
                      </a:endParaRPr>
                    </a:p>
                  </a:txBody>
                  <a:tcPr marL="68580" marR="68580" marT="0" marB="0"/>
                </a:tc>
                <a:tc>
                  <a:txBody>
                    <a:bodyPr/>
                    <a:lstStyle/>
                    <a:p>
                      <a:pPr>
                        <a:lnSpc>
                          <a:spcPct val="115000"/>
                        </a:lnSpc>
                        <a:spcAft>
                          <a:spcPts val="0"/>
                        </a:spcAft>
                      </a:pPr>
                      <a:r>
                        <a:rPr lang="en-CA" sz="900" dirty="0">
                          <a:effectLst/>
                        </a:rPr>
                        <a:t> </a:t>
                      </a:r>
                      <a:endParaRPr lang="en-CA" sz="900" dirty="0">
                        <a:effectLst/>
                        <a:latin typeface="Calibri"/>
                        <a:ea typeface="Calibri"/>
                        <a:cs typeface="Times New Roman"/>
                      </a:endParaRPr>
                    </a:p>
                  </a:txBody>
                  <a:tcPr marL="0" marR="0" marT="0" marB="0" anchor="ctr"/>
                </a:tc>
              </a:tr>
            </a:tbl>
          </a:graphicData>
        </a:graphic>
      </p:graphicFrame>
      <p:sp>
        <p:nvSpPr>
          <p:cNvPr id="3" name="Slide Number Placeholder 2"/>
          <p:cNvSpPr>
            <a:spLocks noGrp="1"/>
          </p:cNvSpPr>
          <p:nvPr>
            <p:ph type="sldNum" sz="quarter" idx="12"/>
          </p:nvPr>
        </p:nvSpPr>
        <p:spPr/>
        <p:txBody>
          <a:bodyPr/>
          <a:lstStyle/>
          <a:p>
            <a:fld id="{9B9282E6-D43E-47AC-9ACD-876628F2F3E9}" type="slidenum">
              <a:rPr lang="en-CA" smtClean="0"/>
              <a:pPr/>
              <a:t>15</a:t>
            </a:fld>
            <a:endParaRPr lang="en-CA"/>
          </a:p>
        </p:txBody>
      </p:sp>
    </p:spTree>
    <p:extLst>
      <p:ext uri="{BB962C8B-B14F-4D97-AF65-F5344CB8AC3E}">
        <p14:creationId xmlns:p14="http://schemas.microsoft.com/office/powerpoint/2010/main" val="212186209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Risks Identified</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14580287"/>
              </p:ext>
            </p:extLst>
          </p:nvPr>
        </p:nvGraphicFramePr>
        <p:xfrm>
          <a:off x="1043608" y="1916832"/>
          <a:ext cx="7776863" cy="4447784"/>
        </p:xfrm>
        <a:graphic>
          <a:graphicData uri="http://schemas.openxmlformats.org/drawingml/2006/table">
            <a:tbl>
              <a:tblPr>
                <a:tableStyleId>{5C22544A-7EE6-4342-B048-85BDC9FD1C3A}</a:tableStyleId>
              </a:tblPr>
              <a:tblGrid>
                <a:gridCol w="2294715"/>
                <a:gridCol w="1473334"/>
                <a:gridCol w="1482250"/>
                <a:gridCol w="2526564"/>
              </a:tblGrid>
              <a:tr h="720080">
                <a:tc>
                  <a:txBody>
                    <a:bodyPr/>
                    <a:lstStyle/>
                    <a:p>
                      <a:pPr algn="ctr">
                        <a:lnSpc>
                          <a:spcPct val="115000"/>
                        </a:lnSpc>
                        <a:spcAft>
                          <a:spcPts val="0"/>
                        </a:spcAft>
                      </a:pPr>
                      <a:r>
                        <a:rPr lang="en-US" sz="1200" b="1" dirty="0">
                          <a:effectLst/>
                        </a:rPr>
                        <a:t>Risk</a:t>
                      </a:r>
                      <a:endParaRPr lang="en-CA" sz="1200" b="1" i="1" dirty="0">
                        <a:effectLst/>
                        <a:latin typeface="Arial"/>
                        <a:ea typeface="Times New Roman"/>
                      </a:endParaRPr>
                    </a:p>
                  </a:txBody>
                  <a:tcPr marL="73025" marR="73025" marT="27305" marB="27305" anchor="ctr"/>
                </a:tc>
                <a:tc>
                  <a:txBody>
                    <a:bodyPr/>
                    <a:lstStyle/>
                    <a:p>
                      <a:pPr algn="ctr">
                        <a:lnSpc>
                          <a:spcPct val="115000"/>
                        </a:lnSpc>
                        <a:spcAft>
                          <a:spcPts val="0"/>
                        </a:spcAft>
                      </a:pPr>
                      <a:r>
                        <a:rPr lang="en-US" sz="1200" b="1">
                          <a:effectLst/>
                        </a:rPr>
                        <a:t>Likelihood</a:t>
                      </a:r>
                      <a:endParaRPr lang="en-CA" sz="1200" b="1" i="1">
                        <a:effectLst/>
                        <a:latin typeface="Arial"/>
                        <a:ea typeface="Times New Roman"/>
                      </a:endParaRPr>
                    </a:p>
                  </a:txBody>
                  <a:tcPr marL="73025" marR="73025" marT="27305" marB="27305" anchor="ctr"/>
                </a:tc>
                <a:tc>
                  <a:txBody>
                    <a:bodyPr/>
                    <a:lstStyle/>
                    <a:p>
                      <a:pPr algn="ctr">
                        <a:lnSpc>
                          <a:spcPct val="115000"/>
                        </a:lnSpc>
                        <a:spcAft>
                          <a:spcPts val="0"/>
                        </a:spcAft>
                      </a:pPr>
                      <a:r>
                        <a:rPr lang="en-US" sz="1200" b="1">
                          <a:effectLst/>
                        </a:rPr>
                        <a:t>Impact</a:t>
                      </a:r>
                      <a:endParaRPr lang="en-CA" sz="1200" b="1" i="1">
                        <a:effectLst/>
                        <a:latin typeface="Arial"/>
                        <a:ea typeface="Times New Roman"/>
                      </a:endParaRPr>
                    </a:p>
                  </a:txBody>
                  <a:tcPr marL="73025" marR="73025" marT="27305" marB="27305" anchor="ctr"/>
                </a:tc>
                <a:tc>
                  <a:txBody>
                    <a:bodyPr/>
                    <a:lstStyle/>
                    <a:p>
                      <a:pPr algn="ctr">
                        <a:lnSpc>
                          <a:spcPct val="115000"/>
                        </a:lnSpc>
                        <a:spcAft>
                          <a:spcPts val="0"/>
                        </a:spcAft>
                      </a:pPr>
                      <a:r>
                        <a:rPr lang="en-US" sz="1200" b="1" dirty="0">
                          <a:effectLst/>
                        </a:rPr>
                        <a:t>Risk Response</a:t>
                      </a:r>
                      <a:endParaRPr lang="en-CA" sz="1200" b="1" i="1" dirty="0">
                        <a:effectLst/>
                        <a:latin typeface="Arial"/>
                        <a:ea typeface="Times New Roman"/>
                      </a:endParaRPr>
                    </a:p>
                  </a:txBody>
                  <a:tcPr marL="73025" marR="73025" marT="27305" marB="27305" anchor="ctr"/>
                </a:tc>
              </a:tr>
              <a:tr h="3384376">
                <a:tc>
                  <a:txBody>
                    <a:bodyPr/>
                    <a:lstStyle/>
                    <a:p>
                      <a:pPr marL="342900" lvl="0" indent="-342900">
                        <a:lnSpc>
                          <a:spcPct val="115000"/>
                        </a:lnSpc>
                        <a:spcAft>
                          <a:spcPts val="600"/>
                        </a:spcAft>
                        <a:buSzPts val="800"/>
                        <a:buFont typeface="Symbol"/>
                        <a:buChar char=""/>
                        <a:tabLst>
                          <a:tab pos="228600" algn="l"/>
                        </a:tabLst>
                      </a:pPr>
                      <a:r>
                        <a:rPr lang="en-US" sz="1200" dirty="0">
                          <a:effectLst/>
                        </a:rPr>
                        <a:t>Lack of faculty buy-in.</a:t>
                      </a:r>
                      <a:endParaRPr lang="en-CA" sz="1200" dirty="0">
                        <a:effectLst/>
                      </a:endParaRPr>
                    </a:p>
                    <a:p>
                      <a:pPr>
                        <a:lnSpc>
                          <a:spcPct val="115000"/>
                        </a:lnSpc>
                        <a:spcAft>
                          <a:spcPts val="600"/>
                        </a:spcAft>
                      </a:pPr>
                      <a:r>
                        <a:rPr lang="en-US" sz="1200" dirty="0">
                          <a:effectLst/>
                        </a:rPr>
                        <a:t> </a:t>
                      </a:r>
                      <a:endParaRPr lang="en-CA" sz="1200" dirty="0">
                        <a:effectLst/>
                        <a:latin typeface="Calibri"/>
                        <a:ea typeface="Calibri"/>
                        <a:cs typeface="Times New Roman"/>
                      </a:endParaRPr>
                    </a:p>
                  </a:txBody>
                  <a:tcPr marL="73025" marR="73025" marT="27305" marB="27305"/>
                </a:tc>
                <a:tc>
                  <a:txBody>
                    <a:bodyPr/>
                    <a:lstStyle/>
                    <a:p>
                      <a:pPr marL="342900" lvl="0" indent="-342900">
                        <a:lnSpc>
                          <a:spcPct val="115000"/>
                        </a:lnSpc>
                        <a:spcAft>
                          <a:spcPts val="600"/>
                        </a:spcAft>
                        <a:buSzPts val="800"/>
                        <a:buFont typeface="Symbol"/>
                        <a:buChar char=""/>
                        <a:tabLst>
                          <a:tab pos="228600" algn="l"/>
                        </a:tabLst>
                      </a:pPr>
                      <a:r>
                        <a:rPr lang="en-US" sz="1200" dirty="0">
                          <a:effectLst/>
                        </a:rPr>
                        <a:t>H</a:t>
                      </a:r>
                      <a:endParaRPr lang="en-CA" sz="1200" dirty="0">
                        <a:effectLst/>
                      </a:endParaRPr>
                    </a:p>
                    <a:p>
                      <a:pPr>
                        <a:lnSpc>
                          <a:spcPct val="115000"/>
                        </a:lnSpc>
                        <a:spcAft>
                          <a:spcPts val="600"/>
                        </a:spcAft>
                      </a:pPr>
                      <a:r>
                        <a:rPr lang="en-US" sz="1200" dirty="0">
                          <a:effectLst/>
                        </a:rPr>
                        <a:t> </a:t>
                      </a:r>
                      <a:endParaRPr lang="en-CA" sz="1200" dirty="0">
                        <a:effectLst/>
                      </a:endParaRPr>
                    </a:p>
                    <a:p>
                      <a:pPr>
                        <a:lnSpc>
                          <a:spcPct val="115000"/>
                        </a:lnSpc>
                        <a:spcAft>
                          <a:spcPts val="600"/>
                        </a:spcAft>
                      </a:pPr>
                      <a:r>
                        <a:rPr lang="en-US" sz="1200" dirty="0">
                          <a:effectLst/>
                        </a:rPr>
                        <a:t> </a:t>
                      </a:r>
                      <a:endParaRPr lang="en-CA" sz="1200" dirty="0">
                        <a:effectLst/>
                        <a:latin typeface="Calibri"/>
                        <a:ea typeface="Calibri"/>
                        <a:cs typeface="Times New Roman"/>
                      </a:endParaRPr>
                    </a:p>
                  </a:txBody>
                  <a:tcPr marL="68580" marR="68580" marT="0" marB="0"/>
                </a:tc>
                <a:tc>
                  <a:txBody>
                    <a:bodyPr/>
                    <a:lstStyle/>
                    <a:p>
                      <a:pPr marL="342900" lvl="0" indent="-342900">
                        <a:lnSpc>
                          <a:spcPct val="115000"/>
                        </a:lnSpc>
                        <a:spcAft>
                          <a:spcPts val="600"/>
                        </a:spcAft>
                        <a:buSzPts val="800"/>
                        <a:buFont typeface="Symbol"/>
                        <a:buChar char=""/>
                        <a:tabLst>
                          <a:tab pos="228600" algn="l"/>
                        </a:tabLst>
                      </a:pPr>
                      <a:r>
                        <a:rPr lang="en-US" sz="1200">
                          <a:effectLst/>
                        </a:rPr>
                        <a:t>H</a:t>
                      </a:r>
                      <a:endParaRPr lang="en-CA" sz="1200">
                        <a:effectLst/>
                      </a:endParaRPr>
                    </a:p>
                    <a:p>
                      <a:pPr marL="228600">
                        <a:lnSpc>
                          <a:spcPct val="115000"/>
                        </a:lnSpc>
                        <a:spcAft>
                          <a:spcPts val="600"/>
                        </a:spcAft>
                      </a:pPr>
                      <a:r>
                        <a:rPr lang="en-US" sz="1200">
                          <a:effectLst/>
                        </a:rPr>
                        <a:t> </a:t>
                      </a:r>
                      <a:endParaRPr lang="en-CA" sz="1200">
                        <a:effectLst/>
                        <a:latin typeface="Calibri"/>
                        <a:ea typeface="Calibri"/>
                        <a:cs typeface="Times New Roman"/>
                      </a:endParaRPr>
                    </a:p>
                  </a:txBody>
                  <a:tcPr marL="68580" marR="68580" marT="0" marB="0"/>
                </a:tc>
                <a:tc>
                  <a:txBody>
                    <a:bodyPr/>
                    <a:lstStyle/>
                    <a:p>
                      <a:pPr marL="342900" lvl="0" indent="-342900">
                        <a:lnSpc>
                          <a:spcPct val="115000"/>
                        </a:lnSpc>
                        <a:spcAft>
                          <a:spcPts val="600"/>
                        </a:spcAft>
                        <a:buSzPts val="800"/>
                        <a:buFont typeface="Symbol"/>
                        <a:buChar char=""/>
                        <a:tabLst>
                          <a:tab pos="228600" algn="l"/>
                        </a:tabLst>
                      </a:pPr>
                      <a:r>
                        <a:rPr lang="en-US" sz="1200" dirty="0">
                          <a:effectLst/>
                        </a:rPr>
                        <a:t>Valerie and Jenn to outline the amount of time required per faculty for a successful and quality eportfolio implementation and provide this information to the ADs.</a:t>
                      </a:r>
                      <a:endParaRPr lang="en-CA" sz="1200" dirty="0">
                        <a:effectLst/>
                      </a:endParaRPr>
                    </a:p>
                    <a:p>
                      <a:pPr marL="342900" lvl="0" indent="-342900">
                        <a:lnSpc>
                          <a:spcPct val="115000"/>
                        </a:lnSpc>
                        <a:spcAft>
                          <a:spcPts val="600"/>
                        </a:spcAft>
                        <a:buSzPts val="800"/>
                        <a:buFont typeface="Symbol"/>
                        <a:buChar char=""/>
                        <a:tabLst>
                          <a:tab pos="228600" algn="l"/>
                        </a:tabLst>
                      </a:pPr>
                      <a:r>
                        <a:rPr lang="en-US" sz="1200" dirty="0">
                          <a:effectLst/>
                        </a:rPr>
                        <a:t>ADs add time to SWFs for faculty to successfully implement </a:t>
                      </a:r>
                      <a:r>
                        <a:rPr lang="en-US" sz="1200" dirty="0" err="1">
                          <a:effectLst/>
                        </a:rPr>
                        <a:t>eporfolios</a:t>
                      </a:r>
                      <a:r>
                        <a:rPr lang="en-US" sz="1200" dirty="0">
                          <a:effectLst/>
                        </a:rPr>
                        <a:t> in their courses during the Winter 2014 semester.</a:t>
                      </a:r>
                      <a:endParaRPr lang="en-CA" sz="1200" dirty="0">
                        <a:effectLst/>
                      </a:endParaRPr>
                    </a:p>
                    <a:p>
                      <a:pPr marL="342900" lvl="0" indent="-342900">
                        <a:lnSpc>
                          <a:spcPct val="115000"/>
                        </a:lnSpc>
                        <a:spcAft>
                          <a:spcPts val="600"/>
                        </a:spcAft>
                        <a:buSzPts val="800"/>
                        <a:buFont typeface="Symbol"/>
                        <a:buChar char=""/>
                        <a:tabLst>
                          <a:tab pos="228600" algn="l"/>
                        </a:tabLst>
                      </a:pPr>
                      <a:r>
                        <a:rPr lang="en-US" sz="1200" dirty="0">
                          <a:effectLst/>
                        </a:rPr>
                        <a:t>It is imperative that ADs, in consultation with their Program Coordinators, identify a product and a course in which the eportfolio will be designated in time for SWFs to be developed (end of </a:t>
                      </a:r>
                      <a:r>
                        <a:rPr lang="en-US" sz="1200" dirty="0" smtClean="0">
                          <a:effectLst/>
                        </a:rPr>
                        <a:t>October/early Nov.)</a:t>
                      </a:r>
                      <a:endParaRPr lang="en-CA" sz="1200" dirty="0">
                        <a:effectLst/>
                        <a:latin typeface="Calibri"/>
                        <a:ea typeface="Calibri"/>
                        <a:cs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9B9282E6-D43E-47AC-9ACD-876628F2F3E9}" type="slidenum">
              <a:rPr lang="en-CA" smtClean="0"/>
              <a:pPr/>
              <a:t>16</a:t>
            </a:fld>
            <a:endParaRPr lang="en-CA"/>
          </a:p>
        </p:txBody>
      </p:sp>
    </p:spTree>
    <p:extLst>
      <p:ext uri="{BB962C8B-B14F-4D97-AF65-F5344CB8AC3E}">
        <p14:creationId xmlns:p14="http://schemas.microsoft.com/office/powerpoint/2010/main" val="7574446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Risks Identified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6718326"/>
              </p:ext>
            </p:extLst>
          </p:nvPr>
        </p:nvGraphicFramePr>
        <p:xfrm>
          <a:off x="1187624" y="1484784"/>
          <a:ext cx="7416824" cy="4236339"/>
        </p:xfrm>
        <a:graphic>
          <a:graphicData uri="http://schemas.openxmlformats.org/drawingml/2006/table">
            <a:tbl>
              <a:tblPr>
                <a:tableStyleId>{5C22544A-7EE6-4342-B048-85BDC9FD1C3A}</a:tableStyleId>
              </a:tblPr>
              <a:tblGrid>
                <a:gridCol w="1832574"/>
                <a:gridCol w="945448"/>
                <a:gridCol w="951170"/>
                <a:gridCol w="3687632"/>
              </a:tblGrid>
              <a:tr h="1657985">
                <a:tc>
                  <a:txBody>
                    <a:bodyPr/>
                    <a:lstStyle/>
                    <a:p>
                      <a:pPr algn="ctr">
                        <a:lnSpc>
                          <a:spcPct val="115000"/>
                        </a:lnSpc>
                        <a:spcAft>
                          <a:spcPts val="0"/>
                        </a:spcAft>
                      </a:pPr>
                      <a:r>
                        <a:rPr lang="en-US" sz="1200" b="1" dirty="0">
                          <a:effectLst/>
                        </a:rPr>
                        <a:t>Risk</a:t>
                      </a:r>
                      <a:endParaRPr lang="en-CA" sz="1200" b="1" i="1" dirty="0">
                        <a:effectLst/>
                        <a:latin typeface="Arial"/>
                        <a:ea typeface="Times New Roman"/>
                      </a:endParaRPr>
                    </a:p>
                  </a:txBody>
                  <a:tcPr marL="73025" marR="73025" marT="27305" marB="27305" anchor="ctr"/>
                </a:tc>
                <a:tc>
                  <a:txBody>
                    <a:bodyPr/>
                    <a:lstStyle/>
                    <a:p>
                      <a:pPr algn="ctr">
                        <a:lnSpc>
                          <a:spcPct val="115000"/>
                        </a:lnSpc>
                        <a:spcAft>
                          <a:spcPts val="0"/>
                        </a:spcAft>
                      </a:pPr>
                      <a:r>
                        <a:rPr lang="en-US" sz="1200" b="1">
                          <a:effectLst/>
                        </a:rPr>
                        <a:t>Likelihood</a:t>
                      </a:r>
                      <a:endParaRPr lang="en-CA" sz="1200" b="1" i="1">
                        <a:effectLst/>
                        <a:latin typeface="Arial"/>
                        <a:ea typeface="Times New Roman"/>
                      </a:endParaRPr>
                    </a:p>
                  </a:txBody>
                  <a:tcPr marL="73025" marR="73025" marT="27305" marB="27305" anchor="ctr"/>
                </a:tc>
                <a:tc>
                  <a:txBody>
                    <a:bodyPr/>
                    <a:lstStyle/>
                    <a:p>
                      <a:pPr algn="ctr">
                        <a:lnSpc>
                          <a:spcPct val="115000"/>
                        </a:lnSpc>
                        <a:spcAft>
                          <a:spcPts val="0"/>
                        </a:spcAft>
                      </a:pPr>
                      <a:r>
                        <a:rPr lang="en-US" sz="1200" b="1">
                          <a:effectLst/>
                        </a:rPr>
                        <a:t>Impact</a:t>
                      </a:r>
                      <a:endParaRPr lang="en-CA" sz="1200" b="1" i="1">
                        <a:effectLst/>
                        <a:latin typeface="Arial"/>
                        <a:ea typeface="Times New Roman"/>
                      </a:endParaRPr>
                    </a:p>
                  </a:txBody>
                  <a:tcPr marL="73025" marR="73025" marT="27305" marB="27305" anchor="ctr"/>
                </a:tc>
                <a:tc>
                  <a:txBody>
                    <a:bodyPr/>
                    <a:lstStyle/>
                    <a:p>
                      <a:pPr algn="ctr">
                        <a:lnSpc>
                          <a:spcPct val="115000"/>
                        </a:lnSpc>
                        <a:spcAft>
                          <a:spcPts val="0"/>
                        </a:spcAft>
                      </a:pPr>
                      <a:r>
                        <a:rPr lang="en-US" sz="1200" b="1" dirty="0">
                          <a:effectLst/>
                        </a:rPr>
                        <a:t>Risk Response</a:t>
                      </a:r>
                      <a:endParaRPr lang="en-CA" sz="1200" b="1" i="1" dirty="0">
                        <a:effectLst/>
                        <a:latin typeface="Arial"/>
                        <a:ea typeface="Times New Roman"/>
                      </a:endParaRPr>
                    </a:p>
                  </a:txBody>
                  <a:tcPr marL="73025" marR="73025" marT="27305" marB="27305" anchor="ctr"/>
                </a:tc>
              </a:tr>
              <a:tr h="1657985">
                <a:tc>
                  <a:txBody>
                    <a:bodyPr/>
                    <a:lstStyle/>
                    <a:p>
                      <a:pPr marL="342900" lvl="0" indent="-342900">
                        <a:lnSpc>
                          <a:spcPct val="115000"/>
                        </a:lnSpc>
                        <a:spcAft>
                          <a:spcPts val="600"/>
                        </a:spcAft>
                        <a:buSzPts val="800"/>
                        <a:buFont typeface="Symbol"/>
                        <a:buChar char=""/>
                        <a:tabLst>
                          <a:tab pos="228600" algn="l"/>
                        </a:tabLst>
                      </a:pPr>
                      <a:r>
                        <a:rPr lang="en-US" sz="1200" dirty="0">
                          <a:effectLst/>
                        </a:rPr>
                        <a:t>Lack of staff resources in CTL to support the 30% target for Winter 2014. (CTL is in the midst of an organizational change and are also dedicated to assisting faculty to reach the Dec. 2013 blended learning target.)</a:t>
                      </a:r>
                      <a:endParaRPr lang="en-CA" sz="1200" dirty="0">
                        <a:effectLst/>
                        <a:latin typeface="Calibri"/>
                        <a:ea typeface="Calibri"/>
                        <a:cs typeface="Times New Roman"/>
                      </a:endParaRPr>
                    </a:p>
                  </a:txBody>
                  <a:tcPr marL="73025" marR="73025" marT="27305" marB="27305"/>
                </a:tc>
                <a:tc>
                  <a:txBody>
                    <a:bodyPr/>
                    <a:lstStyle/>
                    <a:p>
                      <a:pPr marL="342900" lvl="0" indent="-342900">
                        <a:lnSpc>
                          <a:spcPct val="115000"/>
                        </a:lnSpc>
                        <a:spcAft>
                          <a:spcPts val="600"/>
                        </a:spcAft>
                        <a:buSzPts val="800"/>
                        <a:buFont typeface="Symbol"/>
                        <a:buChar char=""/>
                        <a:tabLst>
                          <a:tab pos="228600" algn="l"/>
                        </a:tabLst>
                      </a:pPr>
                      <a:r>
                        <a:rPr lang="en-US" sz="1200">
                          <a:effectLst/>
                        </a:rPr>
                        <a:t>H</a:t>
                      </a:r>
                      <a:endParaRPr lang="en-CA" sz="1200">
                        <a:effectLst/>
                        <a:latin typeface="Calibri"/>
                        <a:ea typeface="Calibri"/>
                        <a:cs typeface="Times New Roman"/>
                      </a:endParaRPr>
                    </a:p>
                  </a:txBody>
                  <a:tcPr marL="68580" marR="68580" marT="0" marB="0"/>
                </a:tc>
                <a:tc>
                  <a:txBody>
                    <a:bodyPr/>
                    <a:lstStyle/>
                    <a:p>
                      <a:pPr marL="342900" lvl="0" indent="-342900">
                        <a:lnSpc>
                          <a:spcPct val="115000"/>
                        </a:lnSpc>
                        <a:spcAft>
                          <a:spcPts val="600"/>
                        </a:spcAft>
                        <a:buSzPts val="800"/>
                        <a:buFont typeface="Symbol"/>
                        <a:buChar char=""/>
                        <a:tabLst>
                          <a:tab pos="228600" algn="l"/>
                        </a:tabLst>
                      </a:pPr>
                      <a:r>
                        <a:rPr lang="en-US" sz="1200" dirty="0">
                          <a:effectLst/>
                        </a:rPr>
                        <a:t>H</a:t>
                      </a:r>
                      <a:endParaRPr lang="en-CA" sz="1200" dirty="0">
                        <a:effectLst/>
                        <a:latin typeface="Calibri"/>
                        <a:ea typeface="Calibri"/>
                        <a:cs typeface="Times New Roman"/>
                      </a:endParaRPr>
                    </a:p>
                  </a:txBody>
                  <a:tcPr marL="68580" marR="68580" marT="0" marB="0"/>
                </a:tc>
                <a:tc>
                  <a:txBody>
                    <a:bodyPr/>
                    <a:lstStyle/>
                    <a:p>
                      <a:pPr marL="342900" lvl="0" indent="-342900">
                        <a:lnSpc>
                          <a:spcPct val="115000"/>
                        </a:lnSpc>
                        <a:spcAft>
                          <a:spcPts val="600"/>
                        </a:spcAft>
                        <a:buSzPts val="800"/>
                        <a:buFont typeface="Symbol"/>
                        <a:buChar char=""/>
                        <a:tabLst>
                          <a:tab pos="228600" algn="l"/>
                        </a:tabLst>
                      </a:pPr>
                      <a:r>
                        <a:rPr lang="en-US" sz="1200" dirty="0">
                          <a:effectLst/>
                        </a:rPr>
                        <a:t>CTL staff to prioritize workload and, in consultation with management, choose ‘what not to do.’</a:t>
                      </a:r>
                      <a:endParaRPr lang="en-CA" sz="1200" dirty="0">
                        <a:effectLst/>
                        <a:latin typeface="Calibri"/>
                        <a:ea typeface="Calibri"/>
                        <a:cs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9B9282E6-D43E-47AC-9ACD-876628F2F3E9}" type="slidenum">
              <a:rPr lang="en-CA" smtClean="0"/>
              <a:pPr/>
              <a:t>17</a:t>
            </a:fld>
            <a:endParaRPr lang="en-CA"/>
          </a:p>
        </p:txBody>
      </p:sp>
    </p:spTree>
    <p:extLst>
      <p:ext uri="{BB962C8B-B14F-4D97-AF65-F5344CB8AC3E}">
        <p14:creationId xmlns:p14="http://schemas.microsoft.com/office/powerpoint/2010/main" val="1158241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Risks Identified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1203251"/>
              </p:ext>
            </p:extLst>
          </p:nvPr>
        </p:nvGraphicFramePr>
        <p:xfrm>
          <a:off x="1331640" y="1196751"/>
          <a:ext cx="7222713" cy="5122026"/>
        </p:xfrm>
        <a:graphic>
          <a:graphicData uri="http://schemas.openxmlformats.org/drawingml/2006/table">
            <a:tbl>
              <a:tblPr>
                <a:tableStyleId>{5C22544A-7EE6-4342-B048-85BDC9FD1C3A}</a:tableStyleId>
              </a:tblPr>
              <a:tblGrid>
                <a:gridCol w="2131202"/>
                <a:gridCol w="1368349"/>
                <a:gridCol w="1376631"/>
                <a:gridCol w="2346531"/>
              </a:tblGrid>
              <a:tr h="864097">
                <a:tc>
                  <a:txBody>
                    <a:bodyPr/>
                    <a:lstStyle/>
                    <a:p>
                      <a:pPr algn="ctr">
                        <a:lnSpc>
                          <a:spcPct val="115000"/>
                        </a:lnSpc>
                        <a:spcAft>
                          <a:spcPts val="0"/>
                        </a:spcAft>
                      </a:pPr>
                      <a:r>
                        <a:rPr lang="en-US" sz="1200" b="1" dirty="0">
                          <a:effectLst/>
                        </a:rPr>
                        <a:t>Risk</a:t>
                      </a:r>
                      <a:endParaRPr lang="en-CA" sz="1200" b="1" i="1" dirty="0">
                        <a:effectLst/>
                        <a:latin typeface="Arial"/>
                        <a:ea typeface="Times New Roman"/>
                      </a:endParaRPr>
                    </a:p>
                  </a:txBody>
                  <a:tcPr marL="73025" marR="73025" marT="27305" marB="27305" anchor="ctr"/>
                </a:tc>
                <a:tc>
                  <a:txBody>
                    <a:bodyPr/>
                    <a:lstStyle/>
                    <a:p>
                      <a:pPr algn="ctr">
                        <a:lnSpc>
                          <a:spcPct val="115000"/>
                        </a:lnSpc>
                        <a:spcAft>
                          <a:spcPts val="0"/>
                        </a:spcAft>
                      </a:pPr>
                      <a:r>
                        <a:rPr lang="en-US" sz="1200" b="1" dirty="0">
                          <a:effectLst/>
                        </a:rPr>
                        <a:t>Likelihood</a:t>
                      </a:r>
                      <a:endParaRPr lang="en-CA" sz="1200" b="1" i="1" dirty="0">
                        <a:effectLst/>
                        <a:latin typeface="Arial"/>
                        <a:ea typeface="Times New Roman"/>
                      </a:endParaRPr>
                    </a:p>
                  </a:txBody>
                  <a:tcPr marL="73025" marR="73025" marT="27305" marB="27305" anchor="ctr"/>
                </a:tc>
                <a:tc>
                  <a:txBody>
                    <a:bodyPr/>
                    <a:lstStyle/>
                    <a:p>
                      <a:pPr algn="ctr">
                        <a:lnSpc>
                          <a:spcPct val="115000"/>
                        </a:lnSpc>
                        <a:spcAft>
                          <a:spcPts val="0"/>
                        </a:spcAft>
                      </a:pPr>
                      <a:r>
                        <a:rPr lang="en-US" sz="1200" b="1">
                          <a:effectLst/>
                        </a:rPr>
                        <a:t>Impact</a:t>
                      </a:r>
                      <a:endParaRPr lang="en-CA" sz="1200" b="1" i="1">
                        <a:effectLst/>
                        <a:latin typeface="Arial"/>
                        <a:ea typeface="Times New Roman"/>
                      </a:endParaRPr>
                    </a:p>
                  </a:txBody>
                  <a:tcPr marL="73025" marR="73025" marT="27305" marB="27305" anchor="ctr"/>
                </a:tc>
                <a:tc>
                  <a:txBody>
                    <a:bodyPr/>
                    <a:lstStyle/>
                    <a:p>
                      <a:pPr algn="ctr">
                        <a:lnSpc>
                          <a:spcPct val="115000"/>
                        </a:lnSpc>
                        <a:spcAft>
                          <a:spcPts val="0"/>
                        </a:spcAft>
                      </a:pPr>
                      <a:r>
                        <a:rPr lang="en-US" sz="1200" b="1" dirty="0">
                          <a:effectLst/>
                        </a:rPr>
                        <a:t>Risk Response</a:t>
                      </a:r>
                      <a:endParaRPr lang="en-CA" sz="1200" b="1" i="1" dirty="0">
                        <a:effectLst/>
                        <a:latin typeface="Arial"/>
                        <a:ea typeface="Times New Roman"/>
                      </a:endParaRPr>
                    </a:p>
                  </a:txBody>
                  <a:tcPr marL="73025" marR="73025" marT="27305" marB="27305" anchor="ctr"/>
                </a:tc>
              </a:tr>
              <a:tr h="1657985">
                <a:tc>
                  <a:txBody>
                    <a:bodyPr/>
                    <a:lstStyle/>
                    <a:p>
                      <a:pPr marL="342900" lvl="0" indent="-342900">
                        <a:lnSpc>
                          <a:spcPct val="115000"/>
                        </a:lnSpc>
                        <a:spcAft>
                          <a:spcPts val="600"/>
                        </a:spcAft>
                        <a:buSzPts val="800"/>
                        <a:buFont typeface="Symbol"/>
                        <a:buChar char=""/>
                        <a:tabLst>
                          <a:tab pos="228600" algn="l"/>
                        </a:tabLst>
                      </a:pPr>
                      <a:r>
                        <a:rPr lang="en-US" sz="1200">
                          <a:effectLst/>
                        </a:rPr>
                        <a:t>Union resistance</a:t>
                      </a:r>
                      <a:endParaRPr lang="en-CA" sz="1200">
                        <a:effectLst/>
                        <a:latin typeface="Calibri"/>
                        <a:ea typeface="Calibri"/>
                        <a:cs typeface="Times New Roman"/>
                      </a:endParaRPr>
                    </a:p>
                  </a:txBody>
                  <a:tcPr marL="73025" marR="73025" marT="27305" marB="27305"/>
                </a:tc>
                <a:tc>
                  <a:txBody>
                    <a:bodyPr/>
                    <a:lstStyle/>
                    <a:p>
                      <a:pPr marL="342900" lvl="0" indent="-342900">
                        <a:lnSpc>
                          <a:spcPct val="115000"/>
                        </a:lnSpc>
                        <a:spcAft>
                          <a:spcPts val="600"/>
                        </a:spcAft>
                        <a:buSzPts val="800"/>
                        <a:buFont typeface="Symbol"/>
                        <a:buChar char=""/>
                        <a:tabLst>
                          <a:tab pos="228600" algn="l"/>
                        </a:tabLst>
                      </a:pPr>
                      <a:r>
                        <a:rPr lang="en-US" sz="1200" dirty="0">
                          <a:effectLst/>
                        </a:rPr>
                        <a:t>M</a:t>
                      </a:r>
                      <a:endParaRPr lang="en-CA" sz="1200" dirty="0">
                        <a:effectLst/>
                        <a:latin typeface="Calibri"/>
                        <a:ea typeface="Calibri"/>
                        <a:cs typeface="Times New Roman"/>
                      </a:endParaRPr>
                    </a:p>
                  </a:txBody>
                  <a:tcPr marL="68580" marR="68580" marT="0" marB="0"/>
                </a:tc>
                <a:tc>
                  <a:txBody>
                    <a:bodyPr/>
                    <a:lstStyle/>
                    <a:p>
                      <a:pPr marL="342900" lvl="0" indent="-342900">
                        <a:lnSpc>
                          <a:spcPct val="115000"/>
                        </a:lnSpc>
                        <a:spcAft>
                          <a:spcPts val="600"/>
                        </a:spcAft>
                        <a:buSzPts val="800"/>
                        <a:buFont typeface="Symbol"/>
                        <a:buChar char=""/>
                        <a:tabLst>
                          <a:tab pos="228600" algn="l"/>
                        </a:tabLst>
                      </a:pPr>
                      <a:r>
                        <a:rPr lang="en-US" sz="1200" dirty="0">
                          <a:effectLst/>
                        </a:rPr>
                        <a:t>M</a:t>
                      </a:r>
                      <a:endParaRPr lang="en-CA" sz="1200" dirty="0">
                        <a:effectLst/>
                        <a:latin typeface="Calibri"/>
                        <a:ea typeface="Calibri"/>
                        <a:cs typeface="Times New Roman"/>
                      </a:endParaRPr>
                    </a:p>
                  </a:txBody>
                  <a:tcPr marL="68580" marR="68580" marT="0" marB="0"/>
                </a:tc>
                <a:tc>
                  <a:txBody>
                    <a:bodyPr/>
                    <a:lstStyle/>
                    <a:p>
                      <a:pPr marL="342900" lvl="0" indent="-342900">
                        <a:lnSpc>
                          <a:spcPct val="115000"/>
                        </a:lnSpc>
                        <a:spcAft>
                          <a:spcPts val="600"/>
                        </a:spcAft>
                        <a:buSzPts val="800"/>
                        <a:buFont typeface="Symbol"/>
                        <a:buChar char=""/>
                        <a:tabLst>
                          <a:tab pos="228600" algn="l"/>
                        </a:tabLst>
                      </a:pPr>
                      <a:r>
                        <a:rPr lang="en-US" sz="1200" dirty="0">
                          <a:effectLst/>
                        </a:rPr>
                        <a:t>Project managers will meet with Union to review project and provide information.</a:t>
                      </a:r>
                      <a:endParaRPr lang="en-CA" sz="1200" dirty="0">
                        <a:effectLst/>
                        <a:latin typeface="Calibri"/>
                        <a:ea typeface="Calibri"/>
                        <a:cs typeface="Times New Roman"/>
                      </a:endParaRPr>
                    </a:p>
                  </a:txBody>
                  <a:tcPr marL="68580" marR="68580" marT="0" marB="0"/>
                </a:tc>
              </a:tr>
              <a:tr h="1657985">
                <a:tc>
                  <a:txBody>
                    <a:bodyPr/>
                    <a:lstStyle/>
                    <a:p>
                      <a:pPr marL="342900" lvl="0" indent="-342900">
                        <a:lnSpc>
                          <a:spcPct val="115000"/>
                        </a:lnSpc>
                        <a:spcAft>
                          <a:spcPts val="600"/>
                        </a:spcAft>
                        <a:buSzPts val="800"/>
                        <a:buFont typeface="Symbol"/>
                        <a:buChar char=""/>
                        <a:tabLst>
                          <a:tab pos="228600" algn="l"/>
                        </a:tabLst>
                      </a:pPr>
                      <a:r>
                        <a:rPr lang="en-US" sz="1200">
                          <a:effectLst/>
                        </a:rPr>
                        <a:t>Project cannot become operationalized beyond project end date. (Faculty will want to know if they can continue to use the tool in their curriculum for semesters that follow Winter 2014 -specifically if they are using the eportfolio with first year students.)</a:t>
                      </a:r>
                      <a:endParaRPr lang="en-CA" sz="1200">
                        <a:effectLst/>
                        <a:latin typeface="Calibri"/>
                        <a:ea typeface="Calibri"/>
                        <a:cs typeface="Times New Roman"/>
                      </a:endParaRPr>
                    </a:p>
                  </a:txBody>
                  <a:tcPr marL="73025" marR="73025" marT="27305" marB="27305"/>
                </a:tc>
                <a:tc>
                  <a:txBody>
                    <a:bodyPr/>
                    <a:lstStyle/>
                    <a:p>
                      <a:pPr marL="342900" lvl="0" indent="-342900">
                        <a:lnSpc>
                          <a:spcPct val="115000"/>
                        </a:lnSpc>
                        <a:spcAft>
                          <a:spcPts val="600"/>
                        </a:spcAft>
                        <a:buSzPts val="800"/>
                        <a:buFont typeface="Symbol"/>
                        <a:buChar char=""/>
                        <a:tabLst>
                          <a:tab pos="228600" algn="l"/>
                        </a:tabLst>
                      </a:pPr>
                      <a:r>
                        <a:rPr lang="en-US" sz="1200">
                          <a:effectLst/>
                        </a:rPr>
                        <a:t>H</a:t>
                      </a:r>
                      <a:endParaRPr lang="en-CA" sz="1200">
                        <a:effectLst/>
                        <a:latin typeface="Calibri"/>
                        <a:ea typeface="Calibri"/>
                        <a:cs typeface="Times New Roman"/>
                      </a:endParaRPr>
                    </a:p>
                  </a:txBody>
                  <a:tcPr marL="68580" marR="68580" marT="0" marB="0"/>
                </a:tc>
                <a:tc>
                  <a:txBody>
                    <a:bodyPr/>
                    <a:lstStyle/>
                    <a:p>
                      <a:pPr marL="342900" lvl="0" indent="-342900">
                        <a:lnSpc>
                          <a:spcPct val="115000"/>
                        </a:lnSpc>
                        <a:spcAft>
                          <a:spcPts val="600"/>
                        </a:spcAft>
                        <a:buSzPts val="800"/>
                        <a:buFont typeface="Symbol"/>
                        <a:buChar char=""/>
                        <a:tabLst>
                          <a:tab pos="228600" algn="l"/>
                        </a:tabLst>
                      </a:pPr>
                      <a:r>
                        <a:rPr lang="en-US" sz="1200">
                          <a:effectLst/>
                        </a:rPr>
                        <a:t>H</a:t>
                      </a:r>
                      <a:endParaRPr lang="en-CA" sz="1200">
                        <a:effectLst/>
                        <a:latin typeface="Calibri"/>
                        <a:ea typeface="Calibri"/>
                        <a:cs typeface="Times New Roman"/>
                      </a:endParaRPr>
                    </a:p>
                  </a:txBody>
                  <a:tcPr marL="68580" marR="68580" marT="0" marB="0"/>
                </a:tc>
                <a:tc>
                  <a:txBody>
                    <a:bodyPr/>
                    <a:lstStyle/>
                    <a:p>
                      <a:pPr marL="342900" lvl="0" indent="-342900">
                        <a:lnSpc>
                          <a:spcPct val="115000"/>
                        </a:lnSpc>
                        <a:spcAft>
                          <a:spcPts val="600"/>
                        </a:spcAft>
                        <a:buSzPts val="800"/>
                        <a:buFont typeface="Symbol"/>
                        <a:buChar char=""/>
                        <a:tabLst>
                          <a:tab pos="228600" algn="l"/>
                        </a:tabLst>
                      </a:pPr>
                      <a:r>
                        <a:rPr lang="en-US" sz="1200" dirty="0">
                          <a:effectLst/>
                        </a:rPr>
                        <a:t>Funds will need to be allocated by college admin (for 12 – 24 months) so that any licensed eportfolio products that have been shortlisted during the project can be used beyond the target end date of the project. This is required in order to support the projected graduation date of students.</a:t>
                      </a:r>
                      <a:endParaRPr lang="en-CA" sz="1200" dirty="0">
                        <a:effectLst/>
                      </a:endParaRPr>
                    </a:p>
                    <a:p>
                      <a:pPr marL="228600">
                        <a:lnSpc>
                          <a:spcPct val="115000"/>
                        </a:lnSpc>
                        <a:spcAft>
                          <a:spcPts val="600"/>
                        </a:spcAft>
                      </a:pPr>
                      <a:r>
                        <a:rPr lang="en-US" sz="1200" dirty="0">
                          <a:effectLst/>
                        </a:rPr>
                        <a:t> </a:t>
                      </a:r>
                      <a:endParaRPr lang="en-CA" sz="1200" dirty="0">
                        <a:effectLst/>
                        <a:latin typeface="Calibri"/>
                        <a:ea typeface="Calibri"/>
                        <a:cs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9B9282E6-D43E-47AC-9ACD-876628F2F3E9}" type="slidenum">
              <a:rPr lang="en-CA" smtClean="0"/>
              <a:pPr/>
              <a:t>18</a:t>
            </a:fld>
            <a:endParaRPr lang="en-CA"/>
          </a:p>
        </p:txBody>
      </p:sp>
    </p:spTree>
    <p:extLst>
      <p:ext uri="{BB962C8B-B14F-4D97-AF65-F5344CB8AC3E}">
        <p14:creationId xmlns:p14="http://schemas.microsoft.com/office/powerpoint/2010/main" val="8135667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Risks Identified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2191449"/>
              </p:ext>
            </p:extLst>
          </p:nvPr>
        </p:nvGraphicFramePr>
        <p:xfrm>
          <a:off x="1043609" y="1412776"/>
          <a:ext cx="7632847" cy="4973955"/>
        </p:xfrm>
        <a:graphic>
          <a:graphicData uri="http://schemas.openxmlformats.org/drawingml/2006/table">
            <a:tbl>
              <a:tblPr>
                <a:tableStyleId>{5C22544A-7EE6-4342-B048-85BDC9FD1C3A}</a:tableStyleId>
              </a:tblPr>
              <a:tblGrid>
                <a:gridCol w="1715259"/>
                <a:gridCol w="1101291"/>
                <a:gridCol w="1107956"/>
                <a:gridCol w="3708341"/>
              </a:tblGrid>
              <a:tr h="1657985">
                <a:tc>
                  <a:txBody>
                    <a:bodyPr/>
                    <a:lstStyle/>
                    <a:p>
                      <a:pPr algn="ctr">
                        <a:lnSpc>
                          <a:spcPct val="115000"/>
                        </a:lnSpc>
                        <a:spcAft>
                          <a:spcPts val="0"/>
                        </a:spcAft>
                      </a:pPr>
                      <a:r>
                        <a:rPr lang="en-US" sz="1200" b="1" dirty="0">
                          <a:effectLst/>
                        </a:rPr>
                        <a:t>Risk</a:t>
                      </a:r>
                      <a:endParaRPr lang="en-CA" sz="1200" b="1" i="1" dirty="0">
                        <a:effectLst/>
                        <a:latin typeface="Arial"/>
                        <a:ea typeface="Times New Roman"/>
                      </a:endParaRPr>
                    </a:p>
                  </a:txBody>
                  <a:tcPr marL="73025" marR="73025" marT="27305" marB="27305" anchor="ctr"/>
                </a:tc>
                <a:tc>
                  <a:txBody>
                    <a:bodyPr/>
                    <a:lstStyle/>
                    <a:p>
                      <a:pPr algn="ctr">
                        <a:lnSpc>
                          <a:spcPct val="115000"/>
                        </a:lnSpc>
                        <a:spcAft>
                          <a:spcPts val="0"/>
                        </a:spcAft>
                      </a:pPr>
                      <a:r>
                        <a:rPr lang="en-US" sz="1200" b="1" dirty="0">
                          <a:effectLst/>
                        </a:rPr>
                        <a:t>Likelihood</a:t>
                      </a:r>
                      <a:endParaRPr lang="en-CA" sz="1200" b="1" i="1" dirty="0">
                        <a:effectLst/>
                        <a:latin typeface="Arial"/>
                        <a:ea typeface="Times New Roman"/>
                      </a:endParaRPr>
                    </a:p>
                  </a:txBody>
                  <a:tcPr marL="73025" marR="73025" marT="27305" marB="27305" anchor="ctr"/>
                </a:tc>
                <a:tc>
                  <a:txBody>
                    <a:bodyPr/>
                    <a:lstStyle/>
                    <a:p>
                      <a:pPr algn="ctr">
                        <a:lnSpc>
                          <a:spcPct val="115000"/>
                        </a:lnSpc>
                        <a:spcAft>
                          <a:spcPts val="0"/>
                        </a:spcAft>
                      </a:pPr>
                      <a:r>
                        <a:rPr lang="en-US" sz="1200" b="1" dirty="0">
                          <a:effectLst/>
                        </a:rPr>
                        <a:t>Impact</a:t>
                      </a:r>
                      <a:endParaRPr lang="en-CA" sz="1200" b="1" i="1" dirty="0">
                        <a:effectLst/>
                        <a:latin typeface="Arial"/>
                        <a:ea typeface="Times New Roman"/>
                      </a:endParaRPr>
                    </a:p>
                  </a:txBody>
                  <a:tcPr marL="73025" marR="73025" marT="27305" marB="27305" anchor="ctr"/>
                </a:tc>
                <a:tc>
                  <a:txBody>
                    <a:bodyPr/>
                    <a:lstStyle/>
                    <a:p>
                      <a:pPr algn="ctr">
                        <a:lnSpc>
                          <a:spcPct val="115000"/>
                        </a:lnSpc>
                        <a:spcAft>
                          <a:spcPts val="0"/>
                        </a:spcAft>
                      </a:pPr>
                      <a:r>
                        <a:rPr lang="en-US" sz="1200" b="1" dirty="0">
                          <a:effectLst/>
                        </a:rPr>
                        <a:t>Risk Response</a:t>
                      </a:r>
                      <a:endParaRPr lang="en-CA" sz="1200" b="1" i="1" dirty="0">
                        <a:effectLst/>
                        <a:latin typeface="Arial"/>
                        <a:ea typeface="Times New Roman"/>
                      </a:endParaRPr>
                    </a:p>
                  </a:txBody>
                  <a:tcPr marL="73025" marR="73025" marT="27305" marB="27305" anchor="ctr"/>
                </a:tc>
              </a:tr>
              <a:tr h="1657985">
                <a:tc>
                  <a:txBody>
                    <a:bodyPr/>
                    <a:lstStyle/>
                    <a:p>
                      <a:pPr marL="342900" lvl="0" indent="-342900">
                        <a:lnSpc>
                          <a:spcPct val="115000"/>
                        </a:lnSpc>
                        <a:spcAft>
                          <a:spcPts val="600"/>
                        </a:spcAft>
                        <a:buSzPts val="800"/>
                        <a:buFont typeface="Symbol"/>
                        <a:buChar char=""/>
                        <a:tabLst>
                          <a:tab pos="228600" algn="l"/>
                        </a:tabLst>
                      </a:pPr>
                      <a:r>
                        <a:rPr lang="en-US" sz="1200">
                          <a:effectLst/>
                        </a:rPr>
                        <a:t>Lack of dedicated budget for project</a:t>
                      </a:r>
                      <a:endParaRPr lang="en-CA" sz="1200">
                        <a:effectLst/>
                        <a:latin typeface="Calibri"/>
                        <a:ea typeface="Calibri"/>
                        <a:cs typeface="Times New Roman"/>
                      </a:endParaRPr>
                    </a:p>
                  </a:txBody>
                  <a:tcPr marL="73025" marR="73025" marT="27305" marB="27305"/>
                </a:tc>
                <a:tc>
                  <a:txBody>
                    <a:bodyPr/>
                    <a:lstStyle/>
                    <a:p>
                      <a:pPr marL="342900" lvl="0" indent="-342900">
                        <a:lnSpc>
                          <a:spcPct val="115000"/>
                        </a:lnSpc>
                        <a:spcAft>
                          <a:spcPts val="600"/>
                        </a:spcAft>
                        <a:buSzPts val="800"/>
                        <a:buFont typeface="Symbol"/>
                        <a:buChar char=""/>
                        <a:tabLst>
                          <a:tab pos="228600" algn="l"/>
                        </a:tabLst>
                      </a:pPr>
                      <a:r>
                        <a:rPr lang="en-US" sz="1200">
                          <a:effectLst/>
                        </a:rPr>
                        <a:t>M</a:t>
                      </a:r>
                      <a:endParaRPr lang="en-CA" sz="1200">
                        <a:effectLst/>
                        <a:latin typeface="Calibri"/>
                        <a:ea typeface="Calibri"/>
                        <a:cs typeface="Times New Roman"/>
                      </a:endParaRPr>
                    </a:p>
                  </a:txBody>
                  <a:tcPr marL="68580" marR="68580" marT="0" marB="0"/>
                </a:tc>
                <a:tc>
                  <a:txBody>
                    <a:bodyPr/>
                    <a:lstStyle/>
                    <a:p>
                      <a:pPr marL="342900" lvl="0" indent="-342900">
                        <a:lnSpc>
                          <a:spcPct val="115000"/>
                        </a:lnSpc>
                        <a:spcAft>
                          <a:spcPts val="600"/>
                        </a:spcAft>
                        <a:buSzPts val="800"/>
                        <a:buFont typeface="Symbol"/>
                        <a:buChar char=""/>
                        <a:tabLst>
                          <a:tab pos="228600" algn="l"/>
                        </a:tabLst>
                      </a:pPr>
                      <a:r>
                        <a:rPr lang="en-US" sz="1200">
                          <a:effectLst/>
                        </a:rPr>
                        <a:t>H</a:t>
                      </a:r>
                      <a:endParaRPr lang="en-CA" sz="1200">
                        <a:effectLst/>
                        <a:latin typeface="Calibri"/>
                        <a:ea typeface="Calibri"/>
                        <a:cs typeface="Times New Roman"/>
                      </a:endParaRPr>
                    </a:p>
                  </a:txBody>
                  <a:tcPr marL="68580" marR="68580" marT="0" marB="0"/>
                </a:tc>
                <a:tc>
                  <a:txBody>
                    <a:bodyPr/>
                    <a:lstStyle/>
                    <a:p>
                      <a:pPr marL="342900" lvl="0" indent="-342900">
                        <a:lnSpc>
                          <a:spcPct val="115000"/>
                        </a:lnSpc>
                        <a:spcAft>
                          <a:spcPts val="600"/>
                        </a:spcAft>
                        <a:buSzPts val="800"/>
                        <a:buFont typeface="Symbol"/>
                        <a:buChar char=""/>
                        <a:tabLst>
                          <a:tab pos="228600" algn="l"/>
                        </a:tabLst>
                      </a:pPr>
                      <a:r>
                        <a:rPr lang="en-US" sz="1200" dirty="0">
                          <a:effectLst/>
                        </a:rPr>
                        <a:t>Ensure that there is sufficient funding during Sept. – Dec. timeframe to deploy the eportfolio products for the Winter 2014 deployment.</a:t>
                      </a:r>
                      <a:endParaRPr lang="en-CA" sz="1200" dirty="0">
                        <a:effectLst/>
                        <a:latin typeface="Calibri"/>
                        <a:ea typeface="Calibri"/>
                        <a:cs typeface="Times New Roman"/>
                      </a:endParaRPr>
                    </a:p>
                  </a:txBody>
                  <a:tcPr marL="68580" marR="68580" marT="0" marB="0"/>
                </a:tc>
              </a:tr>
              <a:tr h="1657985">
                <a:tc>
                  <a:txBody>
                    <a:bodyPr/>
                    <a:lstStyle/>
                    <a:p>
                      <a:pPr marL="342900" lvl="0" indent="-342900">
                        <a:lnSpc>
                          <a:spcPct val="115000"/>
                        </a:lnSpc>
                        <a:spcAft>
                          <a:spcPts val="600"/>
                        </a:spcAft>
                        <a:buSzPts val="800"/>
                        <a:buFont typeface="Symbol"/>
                        <a:buChar char=""/>
                        <a:tabLst>
                          <a:tab pos="228600" algn="l"/>
                        </a:tabLst>
                      </a:pPr>
                      <a:r>
                        <a:rPr lang="en-US" sz="1200">
                          <a:effectLst/>
                        </a:rPr>
                        <a:t>Lack of time to fully evaluate products and select best product for Mohawk due to short timeline.</a:t>
                      </a:r>
                      <a:endParaRPr lang="en-CA" sz="1200">
                        <a:effectLst/>
                        <a:latin typeface="Calibri"/>
                        <a:ea typeface="Calibri"/>
                        <a:cs typeface="Times New Roman"/>
                      </a:endParaRPr>
                    </a:p>
                  </a:txBody>
                  <a:tcPr marL="73025" marR="73025" marT="27305" marB="27305"/>
                </a:tc>
                <a:tc>
                  <a:txBody>
                    <a:bodyPr/>
                    <a:lstStyle/>
                    <a:p>
                      <a:pPr marL="342900" lvl="0" indent="-342900">
                        <a:lnSpc>
                          <a:spcPct val="115000"/>
                        </a:lnSpc>
                        <a:spcAft>
                          <a:spcPts val="600"/>
                        </a:spcAft>
                        <a:buSzPts val="800"/>
                        <a:buFont typeface="Symbol"/>
                        <a:buChar char=""/>
                        <a:tabLst>
                          <a:tab pos="228600" algn="l"/>
                        </a:tabLst>
                      </a:pPr>
                      <a:r>
                        <a:rPr lang="en-US" sz="1200">
                          <a:effectLst/>
                        </a:rPr>
                        <a:t>L</a:t>
                      </a:r>
                      <a:endParaRPr lang="en-CA" sz="1200">
                        <a:effectLst/>
                        <a:latin typeface="Calibri"/>
                        <a:ea typeface="Calibri"/>
                        <a:cs typeface="Times New Roman"/>
                      </a:endParaRPr>
                    </a:p>
                  </a:txBody>
                  <a:tcPr marL="68580" marR="68580" marT="0" marB="0"/>
                </a:tc>
                <a:tc>
                  <a:txBody>
                    <a:bodyPr/>
                    <a:lstStyle/>
                    <a:p>
                      <a:pPr marL="342900" lvl="0" indent="-342900">
                        <a:lnSpc>
                          <a:spcPct val="115000"/>
                        </a:lnSpc>
                        <a:spcAft>
                          <a:spcPts val="600"/>
                        </a:spcAft>
                        <a:buSzPts val="800"/>
                        <a:buFont typeface="Symbol"/>
                        <a:buChar char=""/>
                        <a:tabLst>
                          <a:tab pos="228600" algn="l"/>
                        </a:tabLst>
                      </a:pPr>
                      <a:r>
                        <a:rPr lang="en-US" sz="1200">
                          <a:effectLst/>
                        </a:rPr>
                        <a:t>H</a:t>
                      </a:r>
                      <a:endParaRPr lang="en-CA" sz="1200">
                        <a:effectLst/>
                        <a:latin typeface="Calibri"/>
                        <a:ea typeface="Calibri"/>
                        <a:cs typeface="Times New Roman"/>
                      </a:endParaRPr>
                    </a:p>
                  </a:txBody>
                  <a:tcPr marL="68580" marR="68580" marT="0" marB="0"/>
                </a:tc>
                <a:tc>
                  <a:txBody>
                    <a:bodyPr/>
                    <a:lstStyle/>
                    <a:p>
                      <a:pPr marL="342900" lvl="0" indent="-342900">
                        <a:lnSpc>
                          <a:spcPct val="115000"/>
                        </a:lnSpc>
                        <a:spcAft>
                          <a:spcPts val="600"/>
                        </a:spcAft>
                        <a:buSzPts val="800"/>
                        <a:buFont typeface="Symbol"/>
                        <a:buChar char=""/>
                        <a:tabLst>
                          <a:tab pos="228600" algn="l"/>
                        </a:tabLst>
                      </a:pPr>
                      <a:r>
                        <a:rPr lang="en-US" sz="1200" dirty="0">
                          <a:effectLst/>
                        </a:rPr>
                        <a:t>An accelerated RFP process will be initiated in order to gather requirements and ensure products selected meet Mohawk’s requirements.</a:t>
                      </a:r>
                      <a:endParaRPr lang="en-CA" sz="1200" dirty="0">
                        <a:effectLst/>
                        <a:latin typeface="Calibri"/>
                        <a:ea typeface="Calibri"/>
                        <a:cs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9B9282E6-D43E-47AC-9ACD-876628F2F3E9}" type="slidenum">
              <a:rPr lang="en-CA" smtClean="0"/>
              <a:pPr/>
              <a:t>19</a:t>
            </a:fld>
            <a:endParaRPr lang="en-CA"/>
          </a:p>
        </p:txBody>
      </p:sp>
    </p:spTree>
    <p:extLst>
      <p:ext uri="{BB962C8B-B14F-4D97-AF65-F5344CB8AC3E}">
        <p14:creationId xmlns:p14="http://schemas.microsoft.com/office/powerpoint/2010/main" val="42041156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15617" y="2276871"/>
            <a:ext cx="7848872" cy="3849291"/>
          </a:xfrm>
        </p:spPr>
        <p:txBody>
          <a:bodyPr/>
          <a:lstStyle/>
          <a:p>
            <a:r>
              <a:rPr lang="en-US" b="1" u="sng" dirty="0" smtClean="0">
                <a:solidFill>
                  <a:srgbClr val="660033"/>
                </a:solidFill>
              </a:rPr>
              <a:t>Communication</a:t>
            </a:r>
            <a:r>
              <a:rPr lang="en-US" b="1" dirty="0" smtClean="0">
                <a:solidFill>
                  <a:srgbClr val="660033"/>
                </a:solidFill>
              </a:rPr>
              <a:t> Skills</a:t>
            </a:r>
          </a:p>
          <a:p>
            <a:r>
              <a:rPr lang="en-US" b="1" u="sng" dirty="0" smtClean="0">
                <a:solidFill>
                  <a:srgbClr val="660033"/>
                </a:solidFill>
              </a:rPr>
              <a:t>Problem Solving </a:t>
            </a:r>
            <a:r>
              <a:rPr lang="en-US" b="1" dirty="0" smtClean="0">
                <a:solidFill>
                  <a:srgbClr val="660033"/>
                </a:solidFill>
              </a:rPr>
              <a:t>Skills</a:t>
            </a:r>
          </a:p>
          <a:p>
            <a:r>
              <a:rPr lang="en-US" b="1" dirty="0" smtClean="0">
                <a:solidFill>
                  <a:srgbClr val="660033"/>
                </a:solidFill>
              </a:rPr>
              <a:t>Willingness to Learn/Fast </a:t>
            </a:r>
            <a:r>
              <a:rPr lang="en-US" b="1" u="sng" dirty="0" smtClean="0">
                <a:solidFill>
                  <a:srgbClr val="660033"/>
                </a:solidFill>
              </a:rPr>
              <a:t>Learning</a:t>
            </a:r>
          </a:p>
          <a:p>
            <a:r>
              <a:rPr lang="en-US" b="1" dirty="0" smtClean="0">
                <a:solidFill>
                  <a:srgbClr val="660033"/>
                </a:solidFill>
              </a:rPr>
              <a:t>Team Player, Team Spirit/</a:t>
            </a:r>
            <a:r>
              <a:rPr lang="en-US" b="1" u="sng" dirty="0" smtClean="0">
                <a:solidFill>
                  <a:srgbClr val="660033"/>
                </a:solidFill>
              </a:rPr>
              <a:t>Collaboration</a:t>
            </a:r>
          </a:p>
          <a:p>
            <a:r>
              <a:rPr lang="en-US" b="1" u="sng" dirty="0" smtClean="0">
                <a:solidFill>
                  <a:srgbClr val="660033"/>
                </a:solidFill>
              </a:rPr>
              <a:t>Intrapersonal Skills</a:t>
            </a:r>
            <a:r>
              <a:rPr lang="en-US" b="1" dirty="0" smtClean="0">
                <a:solidFill>
                  <a:srgbClr val="660033"/>
                </a:solidFill>
              </a:rPr>
              <a:t>/Respectful/Inclusion</a:t>
            </a:r>
          </a:p>
          <a:p>
            <a:r>
              <a:rPr lang="en-US" b="1" dirty="0" smtClean="0">
                <a:solidFill>
                  <a:srgbClr val="660033"/>
                </a:solidFill>
              </a:rPr>
              <a:t>Work Ethic/Determination/Integrity</a:t>
            </a:r>
          </a:p>
          <a:p>
            <a:pPr marL="0" indent="0">
              <a:buNone/>
            </a:pPr>
            <a:endParaRPr lang="en-US" dirty="0"/>
          </a:p>
          <a:p>
            <a:pPr marL="0" indent="0">
              <a:buNone/>
            </a:pPr>
            <a:endParaRPr lang="en-US" dirty="0" smtClean="0"/>
          </a:p>
          <a:p>
            <a:pPr marL="0" indent="0">
              <a:buNone/>
            </a:pP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32656"/>
            <a:ext cx="7632848" cy="1615440"/>
          </a:xfrm>
          <a:prstGeom prst="rect">
            <a:avLst/>
          </a:prstGeom>
          <a:ln w="38100" cap="sq">
            <a:solidFill>
              <a:schemeClr val="accent1">
                <a:lumMod val="75000"/>
              </a:schemeClr>
            </a:solidFill>
            <a:prstDash val="solid"/>
            <a:miter lim="800000"/>
          </a:ln>
          <a:effectLst>
            <a:outerShdw blurRad="50800" dist="38100" dir="2700000" algn="tl" rotWithShape="0">
              <a:srgbClr val="000000">
                <a:alpha val="43000"/>
              </a:srgbClr>
            </a:outerShdw>
          </a:effectLst>
        </p:spPr>
      </p:pic>
      <p:sp>
        <p:nvSpPr>
          <p:cNvPr id="2" name="Slide Number Placeholder 1"/>
          <p:cNvSpPr>
            <a:spLocks noGrp="1"/>
          </p:cNvSpPr>
          <p:nvPr>
            <p:ph type="sldNum" sz="quarter" idx="12"/>
          </p:nvPr>
        </p:nvSpPr>
        <p:spPr/>
        <p:txBody>
          <a:bodyPr/>
          <a:lstStyle/>
          <a:p>
            <a:fld id="{9B9282E6-D43E-47AC-9ACD-876628F2F3E9}" type="slidenum">
              <a:rPr lang="en-CA" smtClean="0"/>
              <a:pPr/>
              <a:t>2</a:t>
            </a:fld>
            <a:endParaRPr lang="en-CA"/>
          </a:p>
        </p:txBody>
      </p:sp>
    </p:spTree>
    <p:extLst>
      <p:ext uri="{BB962C8B-B14F-4D97-AF65-F5344CB8AC3E}">
        <p14:creationId xmlns:p14="http://schemas.microsoft.com/office/powerpoint/2010/main" val="26654842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 &amp; A</a:t>
            </a:r>
            <a:endParaRPr lang="en-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5896" y="2060848"/>
            <a:ext cx="2587575" cy="2587575"/>
          </a:xfrm>
        </p:spPr>
      </p:pic>
      <p:sp>
        <p:nvSpPr>
          <p:cNvPr id="3" name="Slide Number Placeholder 2"/>
          <p:cNvSpPr>
            <a:spLocks noGrp="1"/>
          </p:cNvSpPr>
          <p:nvPr>
            <p:ph type="sldNum" sz="quarter" idx="12"/>
          </p:nvPr>
        </p:nvSpPr>
        <p:spPr/>
        <p:txBody>
          <a:bodyPr/>
          <a:lstStyle/>
          <a:p>
            <a:fld id="{9B9282E6-D43E-47AC-9ACD-876628F2F3E9}" type="slidenum">
              <a:rPr lang="en-CA" smtClean="0"/>
              <a:pPr/>
              <a:t>20</a:t>
            </a:fld>
            <a:endParaRPr lang="en-CA"/>
          </a:p>
        </p:txBody>
      </p:sp>
    </p:spTree>
    <p:extLst>
      <p:ext uri="{BB962C8B-B14F-4D97-AF65-F5344CB8AC3E}">
        <p14:creationId xmlns:p14="http://schemas.microsoft.com/office/powerpoint/2010/main" val="8626554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15616" y="278878"/>
            <a:ext cx="7632848" cy="5775224"/>
          </a:xfrm>
        </p:spPr>
        <p:txBody>
          <a:bodyPr>
            <a:normAutofit fontScale="90000"/>
          </a:bodyPr>
          <a:lstStyle/>
          <a:p>
            <a:r>
              <a:rPr lang="en-CA" b="1" dirty="0" smtClean="0">
                <a:solidFill>
                  <a:srgbClr val="660033"/>
                </a:solidFill>
                <a:effectLst>
                  <a:outerShdw blurRad="38100" dist="38100" dir="2700000" algn="tl">
                    <a:srgbClr val="000000">
                      <a:alpha val="43137"/>
                    </a:srgbClr>
                  </a:outerShdw>
                </a:effectLst>
                <a:latin typeface="Calibri" pitchFamily="34" charset="0"/>
              </a:rPr>
              <a:t/>
            </a:r>
            <a:br>
              <a:rPr lang="en-CA" b="1" dirty="0" smtClean="0">
                <a:solidFill>
                  <a:srgbClr val="660033"/>
                </a:solidFill>
                <a:effectLst>
                  <a:outerShdw blurRad="38100" dist="38100" dir="2700000" algn="tl">
                    <a:srgbClr val="000000">
                      <a:alpha val="43137"/>
                    </a:srgbClr>
                  </a:outerShdw>
                </a:effectLst>
                <a:latin typeface="Calibri" pitchFamily="34" charset="0"/>
              </a:rPr>
            </a:br>
            <a:r>
              <a:rPr lang="en-CA" b="1" dirty="0">
                <a:solidFill>
                  <a:srgbClr val="660033"/>
                </a:solidFill>
                <a:effectLst>
                  <a:outerShdw blurRad="38100" dist="38100" dir="2700000" algn="tl">
                    <a:srgbClr val="000000">
                      <a:alpha val="43137"/>
                    </a:srgbClr>
                  </a:outerShdw>
                </a:effectLst>
                <a:latin typeface="Calibri" pitchFamily="34" charset="0"/>
              </a:rPr>
              <a:t/>
            </a:r>
            <a:br>
              <a:rPr lang="en-CA" b="1" dirty="0">
                <a:solidFill>
                  <a:srgbClr val="660033"/>
                </a:solidFill>
                <a:effectLst>
                  <a:outerShdw blurRad="38100" dist="38100" dir="2700000" algn="tl">
                    <a:srgbClr val="000000">
                      <a:alpha val="43137"/>
                    </a:srgbClr>
                  </a:outerShdw>
                </a:effectLst>
                <a:latin typeface="Calibri" pitchFamily="34" charset="0"/>
              </a:rPr>
            </a:br>
            <a:r>
              <a:rPr lang="en-CA" b="1" dirty="0" smtClean="0">
                <a:solidFill>
                  <a:srgbClr val="660033"/>
                </a:solidFill>
                <a:effectLst>
                  <a:outerShdw blurRad="38100" dist="38100" dir="2700000" algn="tl">
                    <a:srgbClr val="000000">
                      <a:alpha val="43137"/>
                    </a:srgbClr>
                  </a:outerShdw>
                </a:effectLst>
                <a:latin typeface="Calibri" pitchFamily="34" charset="0"/>
              </a:rPr>
              <a:t/>
            </a:r>
            <a:br>
              <a:rPr lang="en-CA" b="1" dirty="0" smtClean="0">
                <a:solidFill>
                  <a:srgbClr val="660033"/>
                </a:solidFill>
                <a:effectLst>
                  <a:outerShdw blurRad="38100" dist="38100" dir="2700000" algn="tl">
                    <a:srgbClr val="000000">
                      <a:alpha val="43137"/>
                    </a:srgbClr>
                  </a:outerShdw>
                </a:effectLst>
                <a:latin typeface="Calibri" pitchFamily="34" charset="0"/>
              </a:rPr>
            </a:br>
            <a:r>
              <a:rPr lang="en-CA" b="1" dirty="0">
                <a:solidFill>
                  <a:srgbClr val="660033"/>
                </a:solidFill>
                <a:effectLst>
                  <a:outerShdw blurRad="38100" dist="38100" dir="2700000" algn="tl">
                    <a:srgbClr val="000000">
                      <a:alpha val="43137"/>
                    </a:srgbClr>
                  </a:outerShdw>
                </a:effectLst>
                <a:latin typeface="Calibri" pitchFamily="34" charset="0"/>
              </a:rPr>
              <a:t/>
            </a:r>
            <a:br>
              <a:rPr lang="en-CA" b="1" dirty="0">
                <a:solidFill>
                  <a:srgbClr val="660033"/>
                </a:solidFill>
                <a:effectLst>
                  <a:outerShdw blurRad="38100" dist="38100" dir="2700000" algn="tl">
                    <a:srgbClr val="000000">
                      <a:alpha val="43137"/>
                    </a:srgbClr>
                  </a:outerShdw>
                </a:effectLst>
                <a:latin typeface="Calibri" pitchFamily="34" charset="0"/>
              </a:rPr>
            </a:br>
            <a:r>
              <a:rPr lang="en-CA" sz="4900" b="1" dirty="0" smtClean="0">
                <a:solidFill>
                  <a:srgbClr val="660033"/>
                </a:solidFill>
                <a:effectLst>
                  <a:outerShdw blurRad="38100" dist="38100" dir="2700000" algn="tl">
                    <a:srgbClr val="000000">
                      <a:alpha val="43137"/>
                    </a:srgbClr>
                  </a:outerShdw>
                </a:effectLst>
                <a:latin typeface="Calibri" pitchFamily="34" charset="0"/>
              </a:rPr>
              <a:t>Eportfolios@Mohawk College</a:t>
            </a:r>
            <a:r>
              <a:rPr lang="en-CA" sz="2800" b="1" dirty="0">
                <a:solidFill>
                  <a:srgbClr val="660033"/>
                </a:solidFill>
                <a:effectLst>
                  <a:outerShdw blurRad="38100" dist="38100" dir="2700000" algn="tl">
                    <a:srgbClr val="000000">
                      <a:alpha val="43137"/>
                    </a:srgbClr>
                  </a:outerShdw>
                </a:effectLst>
                <a:latin typeface="Calibri" pitchFamily="34" charset="0"/>
              </a:rPr>
              <a:t/>
            </a:r>
            <a:br>
              <a:rPr lang="en-CA" sz="2800" b="1" dirty="0">
                <a:solidFill>
                  <a:srgbClr val="660033"/>
                </a:solidFill>
                <a:effectLst>
                  <a:outerShdw blurRad="38100" dist="38100" dir="2700000" algn="tl">
                    <a:srgbClr val="000000">
                      <a:alpha val="43137"/>
                    </a:srgbClr>
                  </a:outerShdw>
                </a:effectLst>
                <a:latin typeface="Calibri" pitchFamily="34" charset="0"/>
              </a:rPr>
            </a:br>
            <a:r>
              <a:rPr lang="en-CA" sz="2800" b="1" dirty="0" smtClean="0">
                <a:solidFill>
                  <a:srgbClr val="660033"/>
                </a:solidFill>
                <a:effectLst>
                  <a:outerShdw blurRad="38100" dist="38100" dir="2700000" algn="tl">
                    <a:srgbClr val="000000">
                      <a:alpha val="43137"/>
                    </a:srgbClr>
                  </a:outerShdw>
                </a:effectLst>
                <a:latin typeface="Calibri" pitchFamily="34" charset="0"/>
              </a:rPr>
              <a:t>30% of Students Using Eportfolios during Winter 2014</a:t>
            </a:r>
            <a:br>
              <a:rPr lang="en-CA" sz="2800" b="1" dirty="0" smtClean="0">
                <a:solidFill>
                  <a:srgbClr val="660033"/>
                </a:solidFill>
                <a:effectLst>
                  <a:outerShdw blurRad="38100" dist="38100" dir="2700000" algn="tl">
                    <a:srgbClr val="000000">
                      <a:alpha val="43137"/>
                    </a:srgbClr>
                  </a:outerShdw>
                </a:effectLst>
                <a:latin typeface="Calibri" pitchFamily="34" charset="0"/>
              </a:rPr>
            </a:br>
            <a:r>
              <a:rPr lang="en-CA" sz="2800" b="1" dirty="0">
                <a:solidFill>
                  <a:srgbClr val="660033"/>
                </a:solidFill>
                <a:effectLst>
                  <a:outerShdw blurRad="38100" dist="38100" dir="2700000" algn="tl">
                    <a:srgbClr val="000000">
                      <a:alpha val="43137"/>
                    </a:srgbClr>
                  </a:outerShdw>
                </a:effectLst>
                <a:latin typeface="Calibri" pitchFamily="34" charset="0"/>
              </a:rPr>
              <a:t/>
            </a:r>
            <a:br>
              <a:rPr lang="en-CA" sz="2800" b="1" dirty="0">
                <a:solidFill>
                  <a:srgbClr val="660033"/>
                </a:solidFill>
                <a:effectLst>
                  <a:outerShdw blurRad="38100" dist="38100" dir="2700000" algn="tl">
                    <a:srgbClr val="000000">
                      <a:alpha val="43137"/>
                    </a:srgbClr>
                  </a:outerShdw>
                </a:effectLst>
                <a:latin typeface="Calibri" pitchFamily="34" charset="0"/>
              </a:rPr>
            </a:br>
            <a:r>
              <a:rPr lang="en-CA" sz="2800" b="1" dirty="0" smtClean="0">
                <a:solidFill>
                  <a:srgbClr val="660033"/>
                </a:solidFill>
                <a:effectLst>
                  <a:outerShdw blurRad="38100" dist="38100" dir="2700000" algn="tl">
                    <a:srgbClr val="000000">
                      <a:alpha val="43137"/>
                    </a:srgbClr>
                  </a:outerShdw>
                </a:effectLst>
                <a:latin typeface="Calibri" pitchFamily="34" charset="0"/>
              </a:rPr>
              <a:t/>
            </a:r>
            <a:br>
              <a:rPr lang="en-CA" sz="2800" b="1" dirty="0" smtClean="0">
                <a:solidFill>
                  <a:srgbClr val="660033"/>
                </a:solidFill>
                <a:effectLst>
                  <a:outerShdw blurRad="38100" dist="38100" dir="2700000" algn="tl">
                    <a:srgbClr val="000000">
                      <a:alpha val="43137"/>
                    </a:srgbClr>
                  </a:outerShdw>
                </a:effectLst>
                <a:latin typeface="Calibri" pitchFamily="34" charset="0"/>
              </a:rPr>
            </a:br>
            <a:r>
              <a:rPr lang="en-CA" sz="3600" b="1" dirty="0" smtClean="0">
                <a:solidFill>
                  <a:schemeClr val="tx1">
                    <a:lumMod val="65000"/>
                    <a:lumOff val="35000"/>
                  </a:schemeClr>
                </a:solidFill>
                <a:effectLst>
                  <a:outerShdw blurRad="38100" dist="38100" dir="2700000" algn="tl">
                    <a:srgbClr val="000000">
                      <a:alpha val="43137"/>
                    </a:srgbClr>
                  </a:outerShdw>
                </a:effectLst>
                <a:latin typeface="Calibri" pitchFamily="34" charset="0"/>
              </a:rPr>
              <a:t>Questions, Comments, Thoughts, Concerns</a:t>
            </a:r>
            <a:r>
              <a:rPr lang="en-CA" sz="2800" b="1" dirty="0" smtClean="0">
                <a:solidFill>
                  <a:schemeClr val="tx1">
                    <a:lumMod val="65000"/>
                    <a:lumOff val="35000"/>
                  </a:schemeClr>
                </a:solidFill>
                <a:effectLst>
                  <a:outerShdw blurRad="38100" dist="38100" dir="2700000" algn="tl">
                    <a:srgbClr val="000000">
                      <a:alpha val="43137"/>
                    </a:srgbClr>
                  </a:outerShdw>
                </a:effectLst>
                <a:latin typeface="Calibri" pitchFamily="34" charset="0"/>
              </a:rPr>
              <a:t/>
            </a:r>
            <a:br>
              <a:rPr lang="en-CA" sz="2800" b="1" dirty="0" smtClean="0">
                <a:solidFill>
                  <a:schemeClr val="tx1">
                    <a:lumMod val="65000"/>
                    <a:lumOff val="35000"/>
                  </a:schemeClr>
                </a:solidFill>
                <a:effectLst>
                  <a:outerShdw blurRad="38100" dist="38100" dir="2700000" algn="tl">
                    <a:srgbClr val="000000">
                      <a:alpha val="43137"/>
                    </a:srgbClr>
                  </a:outerShdw>
                </a:effectLst>
                <a:latin typeface="Calibri" pitchFamily="34" charset="0"/>
              </a:rPr>
            </a:br>
            <a:r>
              <a:rPr lang="en-CA" sz="2800" b="1" dirty="0" smtClean="0">
                <a:solidFill>
                  <a:schemeClr val="tx1">
                    <a:lumMod val="65000"/>
                    <a:lumOff val="35000"/>
                  </a:schemeClr>
                </a:solidFill>
                <a:effectLst>
                  <a:outerShdw blurRad="38100" dist="38100" dir="2700000" algn="tl">
                    <a:srgbClr val="000000">
                      <a:alpha val="43137"/>
                    </a:srgbClr>
                  </a:outerShdw>
                </a:effectLst>
                <a:latin typeface="Calibri" pitchFamily="34" charset="0"/>
              </a:rPr>
              <a:t/>
            </a:r>
            <a:br>
              <a:rPr lang="en-CA" sz="2800" b="1" dirty="0" smtClean="0">
                <a:solidFill>
                  <a:schemeClr val="tx1">
                    <a:lumMod val="65000"/>
                    <a:lumOff val="35000"/>
                  </a:schemeClr>
                </a:solidFill>
                <a:effectLst>
                  <a:outerShdw blurRad="38100" dist="38100" dir="2700000" algn="tl">
                    <a:srgbClr val="000000">
                      <a:alpha val="43137"/>
                    </a:srgbClr>
                  </a:outerShdw>
                </a:effectLst>
                <a:latin typeface="Calibri" pitchFamily="34" charset="0"/>
              </a:rPr>
            </a:br>
            <a:r>
              <a:rPr lang="en-CA" sz="2800" b="1" dirty="0" smtClean="0">
                <a:solidFill>
                  <a:schemeClr val="tx1">
                    <a:lumMod val="65000"/>
                    <a:lumOff val="35000"/>
                  </a:schemeClr>
                </a:solidFill>
                <a:effectLst>
                  <a:outerShdw blurRad="38100" dist="38100" dir="2700000" algn="tl">
                    <a:srgbClr val="000000">
                      <a:alpha val="43137"/>
                    </a:srgbClr>
                  </a:outerShdw>
                </a:effectLst>
                <a:latin typeface="Calibri" pitchFamily="34" charset="0"/>
                <a:hlinkClick r:id="rId2"/>
              </a:rPr>
              <a:t>Jenn.Horwath@mohawkcollege.ca</a:t>
            </a:r>
            <a:r>
              <a:rPr lang="en-CA" sz="2800" b="1" dirty="0" smtClean="0">
                <a:solidFill>
                  <a:schemeClr val="tx1">
                    <a:lumMod val="65000"/>
                    <a:lumOff val="35000"/>
                  </a:schemeClr>
                </a:solidFill>
                <a:effectLst>
                  <a:outerShdw blurRad="38100" dist="38100" dir="2700000" algn="tl">
                    <a:srgbClr val="000000">
                      <a:alpha val="43137"/>
                    </a:srgbClr>
                  </a:outerShdw>
                </a:effectLst>
                <a:latin typeface="Calibri" pitchFamily="34" charset="0"/>
              </a:rPr>
              <a:t/>
            </a:r>
            <a:br>
              <a:rPr lang="en-CA" sz="2800" b="1" dirty="0" smtClean="0">
                <a:solidFill>
                  <a:schemeClr val="tx1">
                    <a:lumMod val="65000"/>
                    <a:lumOff val="35000"/>
                  </a:schemeClr>
                </a:solidFill>
                <a:effectLst>
                  <a:outerShdw blurRad="38100" dist="38100" dir="2700000" algn="tl">
                    <a:srgbClr val="000000">
                      <a:alpha val="43137"/>
                    </a:srgbClr>
                  </a:outerShdw>
                </a:effectLst>
                <a:latin typeface="Calibri" pitchFamily="34" charset="0"/>
              </a:rPr>
            </a:br>
            <a:r>
              <a:rPr lang="en-CA" sz="2800" b="1" dirty="0" smtClean="0">
                <a:solidFill>
                  <a:schemeClr val="tx1">
                    <a:lumMod val="65000"/>
                    <a:lumOff val="35000"/>
                  </a:schemeClr>
                </a:solidFill>
                <a:effectLst>
                  <a:outerShdw blurRad="38100" dist="38100" dir="2700000" algn="tl">
                    <a:srgbClr val="000000">
                      <a:alpha val="43137"/>
                    </a:srgbClr>
                  </a:outerShdw>
                </a:effectLst>
                <a:latin typeface="Calibri" pitchFamily="34" charset="0"/>
                <a:hlinkClick r:id="rId3"/>
              </a:rPr>
              <a:t>Valerie.Parke@mohawkcollege.ca</a:t>
            </a:r>
            <a:r>
              <a:rPr lang="en-CA" sz="2800" b="1" dirty="0" smtClean="0">
                <a:solidFill>
                  <a:schemeClr val="tx1">
                    <a:lumMod val="65000"/>
                    <a:lumOff val="35000"/>
                  </a:schemeClr>
                </a:solidFill>
                <a:effectLst>
                  <a:outerShdw blurRad="38100" dist="38100" dir="2700000" algn="tl">
                    <a:srgbClr val="000000">
                      <a:alpha val="43137"/>
                    </a:srgbClr>
                  </a:outerShdw>
                </a:effectLst>
                <a:latin typeface="Calibri" pitchFamily="34" charset="0"/>
              </a:rPr>
              <a:t> </a:t>
            </a:r>
            <a:r>
              <a:rPr lang="en-CA" sz="2800" b="1" dirty="0" smtClean="0">
                <a:solidFill>
                  <a:srgbClr val="660033"/>
                </a:solidFill>
                <a:effectLst>
                  <a:outerShdw blurRad="38100" dist="38100" dir="2700000" algn="tl">
                    <a:srgbClr val="000000">
                      <a:alpha val="43137"/>
                    </a:srgbClr>
                  </a:outerShdw>
                </a:effectLst>
                <a:latin typeface="Calibri" pitchFamily="34" charset="0"/>
              </a:rPr>
              <a:t/>
            </a:r>
            <a:br>
              <a:rPr lang="en-CA" sz="2800" b="1" dirty="0" smtClean="0">
                <a:solidFill>
                  <a:srgbClr val="660033"/>
                </a:solidFill>
                <a:effectLst>
                  <a:outerShdw blurRad="38100" dist="38100" dir="2700000" algn="tl">
                    <a:srgbClr val="000000">
                      <a:alpha val="43137"/>
                    </a:srgbClr>
                  </a:outerShdw>
                </a:effectLst>
                <a:latin typeface="Calibri" pitchFamily="34" charset="0"/>
              </a:rPr>
            </a:br>
            <a:r>
              <a:rPr lang="en-CA" sz="2800" b="1" dirty="0" smtClean="0">
                <a:solidFill>
                  <a:srgbClr val="660033"/>
                </a:solidFill>
                <a:effectLst>
                  <a:outerShdw blurRad="38100" dist="38100" dir="2700000" algn="tl">
                    <a:srgbClr val="000000">
                      <a:alpha val="43137"/>
                    </a:srgbClr>
                  </a:outerShdw>
                </a:effectLst>
                <a:latin typeface="Calibri" pitchFamily="34" charset="0"/>
              </a:rPr>
              <a:t/>
            </a:r>
            <a:br>
              <a:rPr lang="en-CA" sz="2800" b="1" dirty="0" smtClean="0">
                <a:solidFill>
                  <a:srgbClr val="660033"/>
                </a:solidFill>
                <a:effectLst>
                  <a:outerShdw blurRad="38100" dist="38100" dir="2700000" algn="tl">
                    <a:srgbClr val="000000">
                      <a:alpha val="43137"/>
                    </a:srgbClr>
                  </a:outerShdw>
                </a:effectLst>
                <a:latin typeface="Calibri" pitchFamily="34" charset="0"/>
              </a:rPr>
            </a:br>
            <a:r>
              <a:rPr lang="en-CA" sz="2800" b="1" dirty="0" smtClean="0">
                <a:solidFill>
                  <a:srgbClr val="660033"/>
                </a:solidFill>
                <a:effectLst>
                  <a:outerShdw blurRad="38100" dist="38100" dir="2700000" algn="tl">
                    <a:srgbClr val="000000">
                      <a:alpha val="43137"/>
                    </a:srgbClr>
                  </a:outerShdw>
                </a:effectLst>
                <a:latin typeface="Calibri" pitchFamily="34" charset="0"/>
              </a:rPr>
              <a:t/>
            </a:r>
            <a:br>
              <a:rPr lang="en-CA" sz="2800" b="1" dirty="0" smtClean="0">
                <a:solidFill>
                  <a:srgbClr val="660033"/>
                </a:solidFill>
                <a:effectLst>
                  <a:outerShdw blurRad="38100" dist="38100" dir="2700000" algn="tl">
                    <a:srgbClr val="000000">
                      <a:alpha val="43137"/>
                    </a:srgbClr>
                  </a:outerShdw>
                </a:effectLst>
                <a:latin typeface="Calibri" pitchFamily="34" charset="0"/>
              </a:rPr>
            </a:br>
            <a:r>
              <a:rPr lang="en-CA" sz="2800" b="1" dirty="0">
                <a:solidFill>
                  <a:srgbClr val="660033"/>
                </a:solidFill>
                <a:effectLst>
                  <a:outerShdw blurRad="38100" dist="38100" dir="2700000" algn="tl">
                    <a:srgbClr val="000000">
                      <a:alpha val="43137"/>
                    </a:srgbClr>
                  </a:outerShdw>
                </a:effectLst>
                <a:latin typeface="Calibri" pitchFamily="34" charset="0"/>
              </a:rPr>
              <a:t/>
            </a:r>
            <a:br>
              <a:rPr lang="en-CA" sz="2800" b="1" dirty="0">
                <a:solidFill>
                  <a:srgbClr val="660033"/>
                </a:solidFill>
                <a:effectLst>
                  <a:outerShdw blurRad="38100" dist="38100" dir="2700000" algn="tl">
                    <a:srgbClr val="000000">
                      <a:alpha val="43137"/>
                    </a:srgbClr>
                  </a:outerShdw>
                </a:effectLst>
                <a:latin typeface="Calibri" pitchFamily="34" charset="0"/>
              </a:rPr>
            </a:br>
            <a:r>
              <a:rPr lang="en-CA" sz="2800" b="1" dirty="0" smtClean="0">
                <a:solidFill>
                  <a:srgbClr val="660033"/>
                </a:solidFill>
                <a:effectLst>
                  <a:outerShdw blurRad="38100" dist="38100" dir="2700000" algn="tl">
                    <a:srgbClr val="000000">
                      <a:alpha val="43137"/>
                    </a:srgbClr>
                  </a:outerShdw>
                </a:effectLst>
                <a:latin typeface="Calibri" pitchFamily="34" charset="0"/>
              </a:rPr>
              <a:t/>
            </a:r>
            <a:br>
              <a:rPr lang="en-CA" sz="2800" b="1" dirty="0" smtClean="0">
                <a:solidFill>
                  <a:srgbClr val="660033"/>
                </a:solidFill>
                <a:effectLst>
                  <a:outerShdw blurRad="38100" dist="38100" dir="2700000" algn="tl">
                    <a:srgbClr val="000000">
                      <a:alpha val="43137"/>
                    </a:srgbClr>
                  </a:outerShdw>
                </a:effectLst>
                <a:latin typeface="Calibri" pitchFamily="34" charset="0"/>
              </a:rPr>
            </a:br>
            <a:r>
              <a:rPr lang="en-CA" sz="2800" b="1" dirty="0">
                <a:solidFill>
                  <a:srgbClr val="660033"/>
                </a:solidFill>
                <a:effectLst>
                  <a:outerShdw blurRad="38100" dist="38100" dir="2700000" algn="tl">
                    <a:srgbClr val="000000">
                      <a:alpha val="43137"/>
                    </a:srgbClr>
                  </a:outerShdw>
                </a:effectLst>
                <a:latin typeface="Calibri" pitchFamily="34" charset="0"/>
              </a:rPr>
              <a:t/>
            </a:r>
            <a:br>
              <a:rPr lang="en-CA" sz="2800" b="1" dirty="0">
                <a:solidFill>
                  <a:srgbClr val="660033"/>
                </a:solidFill>
                <a:effectLst>
                  <a:outerShdw blurRad="38100" dist="38100" dir="2700000" algn="tl">
                    <a:srgbClr val="000000">
                      <a:alpha val="43137"/>
                    </a:srgbClr>
                  </a:outerShdw>
                </a:effectLst>
                <a:latin typeface="Calibri" pitchFamily="34" charset="0"/>
              </a:rPr>
            </a:br>
            <a:r>
              <a:rPr lang="en-CA" sz="2800" b="1" dirty="0" smtClean="0">
                <a:solidFill>
                  <a:srgbClr val="660033"/>
                </a:solidFill>
                <a:effectLst>
                  <a:outerShdw blurRad="38100" dist="38100" dir="2700000" algn="tl">
                    <a:srgbClr val="000000">
                      <a:alpha val="43137"/>
                    </a:srgbClr>
                  </a:outerShdw>
                </a:effectLst>
                <a:latin typeface="Calibri" pitchFamily="34" charset="0"/>
              </a:rPr>
              <a:t/>
            </a:r>
            <a:br>
              <a:rPr lang="en-CA" sz="2800" b="1" dirty="0" smtClean="0">
                <a:solidFill>
                  <a:srgbClr val="660033"/>
                </a:solidFill>
                <a:effectLst>
                  <a:outerShdw blurRad="38100" dist="38100" dir="2700000" algn="tl">
                    <a:srgbClr val="000000">
                      <a:alpha val="43137"/>
                    </a:srgbClr>
                  </a:outerShdw>
                </a:effectLst>
                <a:latin typeface="Calibri" pitchFamily="34" charset="0"/>
              </a:rPr>
            </a:br>
            <a:endParaRPr lang="en-CA" sz="2800" b="1" dirty="0">
              <a:solidFill>
                <a:srgbClr val="660033"/>
              </a:solidFill>
              <a:effectLst>
                <a:outerShdw blurRad="38100" dist="38100" dir="2700000" algn="tl">
                  <a:srgbClr val="000000">
                    <a:alpha val="43137"/>
                  </a:srgbClr>
                </a:outerShdw>
              </a:effectLst>
              <a:latin typeface="Calibri" pitchFamily="34" charset="0"/>
            </a:endParaRPr>
          </a:p>
        </p:txBody>
      </p:sp>
      <p:sp>
        <p:nvSpPr>
          <p:cNvPr id="3" name="Slide Number Placeholder 2"/>
          <p:cNvSpPr>
            <a:spLocks noGrp="1"/>
          </p:cNvSpPr>
          <p:nvPr>
            <p:ph type="sldNum" sz="quarter" idx="12"/>
          </p:nvPr>
        </p:nvSpPr>
        <p:spPr/>
        <p:txBody>
          <a:bodyPr/>
          <a:lstStyle/>
          <a:p>
            <a:fld id="{9B9282E6-D43E-47AC-9ACD-876628F2F3E9}" type="slidenum">
              <a:rPr lang="en-CA" smtClean="0"/>
              <a:pPr/>
              <a:t>21</a:t>
            </a:fld>
            <a:endParaRPr lang="en-CA"/>
          </a:p>
        </p:txBody>
      </p:sp>
    </p:spTree>
    <p:extLst>
      <p:ext uri="{BB962C8B-B14F-4D97-AF65-F5344CB8AC3E}">
        <p14:creationId xmlns:p14="http://schemas.microsoft.com/office/powerpoint/2010/main" val="229237208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For next week…</a:t>
            </a:r>
            <a:endParaRPr lang="en-CA" dirty="0"/>
          </a:p>
        </p:txBody>
      </p:sp>
      <p:sp>
        <p:nvSpPr>
          <p:cNvPr id="4" name="Content Placeholder 3"/>
          <p:cNvSpPr>
            <a:spLocks noGrp="1"/>
          </p:cNvSpPr>
          <p:nvPr>
            <p:ph idx="1"/>
          </p:nvPr>
        </p:nvSpPr>
        <p:spPr>
          <a:xfrm>
            <a:off x="899592" y="1600200"/>
            <a:ext cx="7787208" cy="4525963"/>
          </a:xfrm>
        </p:spPr>
        <p:txBody>
          <a:bodyPr/>
          <a:lstStyle/>
          <a:p>
            <a:r>
              <a:rPr lang="en-US" dirty="0" smtClean="0">
                <a:hlinkClick r:id="rId2"/>
              </a:rPr>
              <a:t>http://eportfolio.lagcc.cuny.edu/support/faqs.htm</a:t>
            </a:r>
            <a:endParaRPr lang="en-US" dirty="0" smtClean="0"/>
          </a:p>
          <a:p>
            <a:r>
              <a:rPr lang="en-US" dirty="0" smtClean="0"/>
              <a:t>Other institutions that have implemented </a:t>
            </a:r>
            <a:r>
              <a:rPr lang="en-US" dirty="0" err="1" smtClean="0"/>
              <a:t>eportfolios</a:t>
            </a:r>
            <a:endParaRPr lang="en-US" dirty="0" smtClean="0"/>
          </a:p>
          <a:p>
            <a:pPr marL="0" indent="0">
              <a:buNone/>
            </a:pPr>
            <a:endParaRPr lang="en-CA" dirty="0"/>
          </a:p>
        </p:txBody>
      </p:sp>
      <p:sp>
        <p:nvSpPr>
          <p:cNvPr id="2" name="Slide Number Placeholder 1"/>
          <p:cNvSpPr>
            <a:spLocks noGrp="1"/>
          </p:cNvSpPr>
          <p:nvPr>
            <p:ph type="sldNum" sz="quarter" idx="12"/>
          </p:nvPr>
        </p:nvSpPr>
        <p:spPr/>
        <p:txBody>
          <a:bodyPr/>
          <a:lstStyle/>
          <a:p>
            <a:fld id="{9B9282E6-D43E-47AC-9ACD-876628F2F3E9}" type="slidenum">
              <a:rPr lang="en-CA" smtClean="0"/>
              <a:pPr/>
              <a:t>22</a:t>
            </a:fld>
            <a:endParaRPr lang="en-CA"/>
          </a:p>
        </p:txBody>
      </p:sp>
    </p:spTree>
    <p:extLst>
      <p:ext uri="{BB962C8B-B14F-4D97-AF65-F5344CB8AC3E}">
        <p14:creationId xmlns:p14="http://schemas.microsoft.com/office/powerpoint/2010/main" val="10521714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556792"/>
            <a:ext cx="7272808" cy="4752528"/>
          </a:xfrm>
          <a:prstGeom prst="rect">
            <a:avLst/>
          </a:prstGeom>
          <a:ln w="38100" cap="sq">
            <a:solidFill>
              <a:srgbClr val="66003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idx="4294967295"/>
          </p:nvPr>
        </p:nvSpPr>
        <p:spPr>
          <a:xfrm>
            <a:off x="899592" y="274638"/>
            <a:ext cx="7330008" cy="1143000"/>
          </a:xfrm>
        </p:spPr>
        <p:txBody>
          <a:bodyPr>
            <a:normAutofit fontScale="90000"/>
          </a:bodyPr>
          <a:lstStyle/>
          <a:p>
            <a:r>
              <a:rPr lang="en-US" b="1" dirty="0" smtClean="0">
                <a:solidFill>
                  <a:srgbClr val="660033"/>
                </a:solidFill>
                <a:effectLst>
                  <a:outerShdw blurRad="38100" dist="38100" dir="2700000" algn="tl">
                    <a:srgbClr val="000000">
                      <a:alpha val="43137"/>
                    </a:srgbClr>
                  </a:outerShdw>
                </a:effectLst>
              </a:rPr>
              <a:t>Implementing and Assessing</a:t>
            </a:r>
            <a:br>
              <a:rPr lang="en-US" b="1" dirty="0" smtClean="0">
                <a:solidFill>
                  <a:srgbClr val="660033"/>
                </a:solidFill>
                <a:effectLst>
                  <a:outerShdw blurRad="38100" dist="38100" dir="2700000" algn="tl">
                    <a:srgbClr val="000000">
                      <a:alpha val="43137"/>
                    </a:srgbClr>
                  </a:outerShdw>
                </a:effectLst>
              </a:rPr>
            </a:br>
            <a:r>
              <a:rPr lang="en-US" b="1" dirty="0" smtClean="0">
                <a:solidFill>
                  <a:srgbClr val="660033"/>
                </a:solidFill>
                <a:effectLst>
                  <a:outerShdw blurRad="38100" dist="38100" dir="2700000" algn="tl">
                    <a:srgbClr val="000000">
                      <a:alpha val="43137"/>
                    </a:srgbClr>
                  </a:outerShdw>
                </a:effectLst>
              </a:rPr>
              <a:t>21</a:t>
            </a:r>
            <a:r>
              <a:rPr lang="en-US" b="1" baseline="30000" dirty="0" smtClean="0">
                <a:solidFill>
                  <a:srgbClr val="660033"/>
                </a:solidFill>
                <a:effectLst>
                  <a:outerShdw blurRad="38100" dist="38100" dir="2700000" algn="tl">
                    <a:srgbClr val="000000">
                      <a:alpha val="43137"/>
                    </a:srgbClr>
                  </a:outerShdw>
                </a:effectLst>
              </a:rPr>
              <a:t>st</a:t>
            </a:r>
            <a:r>
              <a:rPr lang="en-US" b="1" dirty="0" smtClean="0">
                <a:solidFill>
                  <a:srgbClr val="660033"/>
                </a:solidFill>
                <a:effectLst>
                  <a:outerShdw blurRad="38100" dist="38100" dir="2700000" algn="tl">
                    <a:srgbClr val="000000">
                      <a:alpha val="43137"/>
                    </a:srgbClr>
                  </a:outerShdw>
                </a:effectLst>
              </a:rPr>
              <a:t> Century Skills</a:t>
            </a:r>
            <a:endParaRPr lang="en-CA" b="1" dirty="0">
              <a:solidFill>
                <a:srgbClr val="660033"/>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9B9282E6-D43E-47AC-9ACD-876628F2F3E9}" type="slidenum">
              <a:rPr lang="en-CA" smtClean="0"/>
              <a:pPr/>
              <a:t>3</a:t>
            </a:fld>
            <a:endParaRPr lang="en-CA"/>
          </a:p>
        </p:txBody>
      </p:sp>
    </p:spTree>
    <p:extLst>
      <p:ext uri="{BB962C8B-B14F-4D97-AF65-F5344CB8AC3E}">
        <p14:creationId xmlns:p14="http://schemas.microsoft.com/office/powerpoint/2010/main" val="6091733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solidFill>
                  <a:srgbClr val="660033"/>
                </a:solidFill>
                <a:effectLst>
                  <a:outerShdw blurRad="38100" dist="38100" dir="2700000" algn="tl">
                    <a:srgbClr val="000000">
                      <a:alpha val="43137"/>
                    </a:srgbClr>
                  </a:outerShdw>
                </a:effectLst>
                <a:latin typeface="Calibri" pitchFamily="34" charset="0"/>
              </a:rPr>
              <a:t/>
            </a:r>
            <a:br>
              <a:rPr lang="en-CA" b="1" dirty="0" smtClean="0">
                <a:solidFill>
                  <a:srgbClr val="660033"/>
                </a:solidFill>
                <a:effectLst>
                  <a:outerShdw blurRad="38100" dist="38100" dir="2700000" algn="tl">
                    <a:srgbClr val="000000">
                      <a:alpha val="43137"/>
                    </a:srgbClr>
                  </a:outerShdw>
                </a:effectLst>
                <a:latin typeface="Calibri" pitchFamily="34" charset="0"/>
              </a:rPr>
            </a:br>
            <a:r>
              <a:rPr lang="en-CA" b="1" dirty="0" smtClean="0">
                <a:solidFill>
                  <a:srgbClr val="660033"/>
                </a:solidFill>
                <a:effectLst>
                  <a:outerShdw blurRad="38100" dist="38100" dir="2700000" algn="tl">
                    <a:srgbClr val="000000">
                      <a:alpha val="43137"/>
                    </a:srgbClr>
                  </a:outerShdw>
                </a:effectLst>
                <a:latin typeface="Calibri" pitchFamily="34" charset="0"/>
              </a:rPr>
              <a:t/>
            </a:r>
            <a:br>
              <a:rPr lang="en-CA" b="1" dirty="0" smtClean="0">
                <a:solidFill>
                  <a:srgbClr val="660033"/>
                </a:solidFill>
                <a:effectLst>
                  <a:outerShdw blurRad="38100" dist="38100" dir="2700000" algn="tl">
                    <a:srgbClr val="000000">
                      <a:alpha val="43137"/>
                    </a:srgbClr>
                  </a:outerShdw>
                </a:effectLst>
                <a:latin typeface="Calibri" pitchFamily="34" charset="0"/>
              </a:rPr>
            </a:br>
            <a:r>
              <a:rPr lang="en-CA" b="1" dirty="0" smtClean="0">
                <a:solidFill>
                  <a:srgbClr val="660033"/>
                </a:solidFill>
                <a:effectLst>
                  <a:outerShdw blurRad="38100" dist="38100" dir="2700000" algn="tl">
                    <a:srgbClr val="000000">
                      <a:alpha val="43137"/>
                    </a:srgbClr>
                  </a:outerShdw>
                </a:effectLst>
                <a:latin typeface="Calibri" pitchFamily="34" charset="0"/>
              </a:rPr>
              <a:t/>
            </a:r>
            <a:br>
              <a:rPr lang="en-CA" b="1" dirty="0" smtClean="0">
                <a:solidFill>
                  <a:srgbClr val="660033"/>
                </a:solidFill>
                <a:effectLst>
                  <a:outerShdw blurRad="38100" dist="38100" dir="2700000" algn="tl">
                    <a:srgbClr val="000000">
                      <a:alpha val="43137"/>
                    </a:srgbClr>
                  </a:outerShdw>
                </a:effectLst>
                <a:latin typeface="Calibri" pitchFamily="34" charset="0"/>
              </a:rPr>
            </a:br>
            <a:r>
              <a:rPr lang="en-CA" b="1" dirty="0">
                <a:solidFill>
                  <a:srgbClr val="660033"/>
                </a:solidFill>
                <a:effectLst>
                  <a:outerShdw blurRad="38100" dist="38100" dir="2700000" algn="tl">
                    <a:srgbClr val="000000">
                      <a:alpha val="43137"/>
                    </a:srgbClr>
                  </a:outerShdw>
                </a:effectLst>
                <a:latin typeface="Calibri" pitchFamily="34" charset="0"/>
              </a:rPr>
              <a:t/>
            </a:r>
            <a:br>
              <a:rPr lang="en-CA" b="1" dirty="0">
                <a:solidFill>
                  <a:srgbClr val="660033"/>
                </a:solidFill>
                <a:effectLst>
                  <a:outerShdw blurRad="38100" dist="38100" dir="2700000" algn="tl">
                    <a:srgbClr val="000000">
                      <a:alpha val="43137"/>
                    </a:srgbClr>
                  </a:outerShdw>
                </a:effectLst>
                <a:latin typeface="Calibri" pitchFamily="34" charset="0"/>
              </a:rPr>
            </a:br>
            <a:endParaRPr lang="en-CA" b="1" dirty="0">
              <a:solidFill>
                <a:srgbClr val="660033"/>
              </a:solidFill>
              <a:effectLst>
                <a:outerShdw blurRad="38100" dist="38100" dir="2700000" algn="tl">
                  <a:srgbClr val="000000">
                    <a:alpha val="43137"/>
                  </a:srgbClr>
                </a:outerShdw>
              </a:effectLst>
              <a:latin typeface="Calibri" pitchFamily="34" charset="0"/>
            </a:endParaRPr>
          </a:p>
        </p:txBody>
      </p:sp>
      <p:pic>
        <p:nvPicPr>
          <p:cNvPr id="12" name="Content Placeholder 1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639" y="410132"/>
            <a:ext cx="7488833" cy="6259227"/>
          </a:xfrm>
        </p:spPr>
      </p:pic>
      <p:sp>
        <p:nvSpPr>
          <p:cNvPr id="3" name="Slide Number Placeholder 2"/>
          <p:cNvSpPr>
            <a:spLocks noGrp="1"/>
          </p:cNvSpPr>
          <p:nvPr>
            <p:ph type="sldNum" sz="quarter" idx="12"/>
          </p:nvPr>
        </p:nvSpPr>
        <p:spPr/>
        <p:txBody>
          <a:bodyPr/>
          <a:lstStyle/>
          <a:p>
            <a:fld id="{9B9282E6-D43E-47AC-9ACD-876628F2F3E9}" type="slidenum">
              <a:rPr lang="en-CA" smtClean="0"/>
              <a:pPr/>
              <a:t>4</a:t>
            </a:fld>
            <a:endParaRPr lang="en-CA"/>
          </a:p>
        </p:txBody>
      </p:sp>
    </p:spTree>
    <p:extLst>
      <p:ext uri="{BB962C8B-B14F-4D97-AF65-F5344CB8AC3E}">
        <p14:creationId xmlns:p14="http://schemas.microsoft.com/office/powerpoint/2010/main" val="21578774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an EP?</a:t>
            </a:r>
            <a:endParaRPr lang="en-CA" dirty="0"/>
          </a:p>
        </p:txBody>
      </p:sp>
      <p:sp>
        <p:nvSpPr>
          <p:cNvPr id="3" name="Content Placeholder 2"/>
          <p:cNvSpPr>
            <a:spLocks noGrp="1"/>
          </p:cNvSpPr>
          <p:nvPr>
            <p:ph idx="1"/>
          </p:nvPr>
        </p:nvSpPr>
        <p:spPr/>
        <p:txBody>
          <a:bodyPr>
            <a:normAutofit fontScale="32500" lnSpcReduction="20000"/>
          </a:bodyPr>
          <a:lstStyle/>
          <a:p>
            <a:r>
              <a:rPr lang="en-US" sz="7200" dirty="0"/>
              <a:t>The </a:t>
            </a:r>
            <a:r>
              <a:rPr lang="en-US" sz="7200" dirty="0" err="1"/>
              <a:t>eportfolios</a:t>
            </a:r>
            <a:r>
              <a:rPr lang="en-US" sz="7200" dirty="0"/>
              <a:t> of Mohawk graduates will be a curated collection of digital </a:t>
            </a:r>
            <a:r>
              <a:rPr lang="en-US" sz="7200" dirty="0" err="1"/>
              <a:t>artefacts</a:t>
            </a:r>
            <a:r>
              <a:rPr lang="en-US" sz="7200" dirty="0"/>
              <a:t> that demonstrate graduates’ abilities to communicate effectively, to collaborate productively, to think critically when solving challenging problems and to participate meaningfully in college, community, and global initiatives. </a:t>
            </a:r>
            <a:r>
              <a:rPr lang="en-US" sz="7200" dirty="0" err="1"/>
              <a:t>Artefacts</a:t>
            </a:r>
            <a:r>
              <a:rPr lang="en-US" sz="7200" dirty="0"/>
              <a:t> that will be included in each graduate’s eportfolio will include: </a:t>
            </a:r>
            <a:r>
              <a:rPr lang="en-US" sz="7200" dirty="0" smtClean="0"/>
              <a:t/>
            </a:r>
            <a:br>
              <a:rPr lang="en-US" sz="7200" dirty="0" smtClean="0"/>
            </a:br>
            <a:endParaRPr lang="en-US" sz="7200" dirty="0" smtClean="0"/>
          </a:p>
          <a:p>
            <a:pPr lvl="1"/>
            <a:r>
              <a:rPr lang="en-US" sz="6800" dirty="0" smtClean="0">
                <a:solidFill>
                  <a:srgbClr val="990033"/>
                </a:solidFill>
              </a:rPr>
              <a:t>graded </a:t>
            </a:r>
            <a:r>
              <a:rPr lang="en-US" sz="6800" dirty="0">
                <a:solidFill>
                  <a:srgbClr val="990033"/>
                </a:solidFill>
              </a:rPr>
              <a:t>assessments from their program of study; </a:t>
            </a:r>
            <a:endParaRPr lang="en-US" sz="6800" dirty="0" smtClean="0">
              <a:solidFill>
                <a:srgbClr val="990033"/>
              </a:solidFill>
            </a:endParaRPr>
          </a:p>
          <a:p>
            <a:pPr lvl="1"/>
            <a:r>
              <a:rPr lang="en-US" sz="6800" dirty="0" smtClean="0">
                <a:solidFill>
                  <a:srgbClr val="C00000"/>
                </a:solidFill>
              </a:rPr>
              <a:t>evaluations </a:t>
            </a:r>
            <a:r>
              <a:rPr lang="en-US" sz="6800" dirty="0">
                <a:solidFill>
                  <a:srgbClr val="C00000"/>
                </a:solidFill>
              </a:rPr>
              <a:t>of their experiential learning opportunities; </a:t>
            </a:r>
            <a:endParaRPr lang="en-US" sz="6800" dirty="0" smtClean="0">
              <a:solidFill>
                <a:srgbClr val="C00000"/>
              </a:solidFill>
            </a:endParaRPr>
          </a:p>
          <a:p>
            <a:pPr lvl="1"/>
            <a:r>
              <a:rPr lang="en-US" sz="6800" dirty="0" smtClean="0">
                <a:solidFill>
                  <a:srgbClr val="FF6600"/>
                </a:solidFill>
              </a:rPr>
              <a:t>and</a:t>
            </a:r>
            <a:r>
              <a:rPr lang="en-US" sz="6800" dirty="0">
                <a:solidFill>
                  <a:srgbClr val="FF6600"/>
                </a:solidFill>
              </a:rPr>
              <a:t>, record of their time and contributions to college, community, and global organizations.  </a:t>
            </a:r>
            <a:r>
              <a:rPr lang="en-US" sz="6800" dirty="0" smtClean="0">
                <a:solidFill>
                  <a:srgbClr val="FF6600"/>
                </a:solidFill>
              </a:rPr>
              <a:t/>
            </a:r>
            <a:br>
              <a:rPr lang="en-US" sz="6800" dirty="0" smtClean="0">
                <a:solidFill>
                  <a:srgbClr val="FF6600"/>
                </a:solidFill>
              </a:rPr>
            </a:br>
            <a:endParaRPr lang="en-CA" sz="6800" dirty="0">
              <a:solidFill>
                <a:srgbClr val="FF6600"/>
              </a:solidFill>
            </a:endParaRPr>
          </a:p>
          <a:p>
            <a:endParaRPr lang="en-CA" dirty="0"/>
          </a:p>
        </p:txBody>
      </p:sp>
      <p:sp>
        <p:nvSpPr>
          <p:cNvPr id="4" name="Slide Number Placeholder 3"/>
          <p:cNvSpPr>
            <a:spLocks noGrp="1"/>
          </p:cNvSpPr>
          <p:nvPr>
            <p:ph type="sldNum" sz="quarter" idx="12"/>
          </p:nvPr>
        </p:nvSpPr>
        <p:spPr/>
        <p:txBody>
          <a:bodyPr/>
          <a:lstStyle/>
          <a:p>
            <a:fld id="{9B9282E6-D43E-47AC-9ACD-876628F2F3E9}" type="slidenum">
              <a:rPr lang="en-CA" smtClean="0"/>
              <a:pPr/>
              <a:t>5</a:t>
            </a:fld>
            <a:endParaRPr lang="en-CA"/>
          </a:p>
        </p:txBody>
      </p:sp>
    </p:spTree>
    <p:extLst>
      <p:ext uri="{BB962C8B-B14F-4D97-AF65-F5344CB8AC3E}">
        <p14:creationId xmlns:p14="http://schemas.microsoft.com/office/powerpoint/2010/main" val="12376051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an EP?</a:t>
            </a:r>
          </a:p>
        </p:txBody>
      </p:sp>
      <p:sp>
        <p:nvSpPr>
          <p:cNvPr id="3" name="Content Placeholder 2"/>
          <p:cNvSpPr>
            <a:spLocks noGrp="1"/>
          </p:cNvSpPr>
          <p:nvPr>
            <p:ph idx="1"/>
          </p:nvPr>
        </p:nvSpPr>
        <p:spPr>
          <a:xfrm>
            <a:off x="611560" y="1628800"/>
            <a:ext cx="8229600" cy="4525963"/>
          </a:xfrm>
        </p:spPr>
        <p:txBody>
          <a:bodyPr>
            <a:normAutofit fontScale="70000" lnSpcReduction="20000"/>
          </a:bodyPr>
          <a:lstStyle/>
          <a:p>
            <a:r>
              <a:rPr lang="en-CA" dirty="0"/>
              <a:t>For an eportfolio implementation to be successful, the complete range of student growth must be presented, from academic achievements, to experiential learning, to extracurricular involvement so that the end result is a full showcase of that students’ </a:t>
            </a:r>
            <a:r>
              <a:rPr lang="en-CA" b="1" dirty="0">
                <a:solidFill>
                  <a:srgbClr val="C00000"/>
                </a:solidFill>
              </a:rPr>
              <a:t>learning,</a:t>
            </a:r>
            <a:r>
              <a:rPr lang="en-CA" b="1" dirty="0"/>
              <a:t> </a:t>
            </a:r>
            <a:r>
              <a:rPr lang="en-CA" b="1" dirty="0">
                <a:solidFill>
                  <a:srgbClr val="990033"/>
                </a:solidFill>
              </a:rPr>
              <a:t>achievement</a:t>
            </a:r>
            <a:r>
              <a:rPr lang="en-CA" b="1" dirty="0"/>
              <a:t>, and </a:t>
            </a:r>
            <a:r>
              <a:rPr lang="en-CA" b="1" dirty="0">
                <a:solidFill>
                  <a:srgbClr val="FF6600"/>
                </a:solidFill>
              </a:rPr>
              <a:t>experience</a:t>
            </a:r>
            <a:r>
              <a:rPr lang="en-CA" b="1" dirty="0"/>
              <a:t> </a:t>
            </a:r>
            <a:r>
              <a:rPr lang="en-CA" dirty="0"/>
              <a:t>while at Mohawk. More than this, the eportfolio presents a process whereby a student can </a:t>
            </a:r>
            <a:r>
              <a:rPr lang="en-CA" b="1" dirty="0">
                <a:solidFill>
                  <a:srgbClr val="990033"/>
                </a:solidFill>
              </a:rPr>
              <a:t>reflect</a:t>
            </a:r>
            <a:r>
              <a:rPr lang="en-CA" dirty="0"/>
              <a:t> on their experiences and learn from them, within a </a:t>
            </a:r>
            <a:r>
              <a:rPr lang="en-CA" b="1" dirty="0">
                <a:solidFill>
                  <a:srgbClr val="FF6600"/>
                </a:solidFill>
              </a:rPr>
              <a:t>quality pedagogical framework that has been thoughtfully constructed by teaching and learning professionals</a:t>
            </a:r>
            <a:r>
              <a:rPr lang="en-CA" dirty="0"/>
              <a:t>; </a:t>
            </a:r>
            <a:r>
              <a:rPr lang="en-US" dirty="0"/>
              <a:t>Mohawk students will reflect on each eportfolio artefact defining how the artefact illustrates how they have become more skilled as communicators, collaborators, critical thinkers, lifelong learners, and responsible citizens. </a:t>
            </a:r>
            <a:r>
              <a:rPr lang="en-CA" dirty="0"/>
              <a:t>The end result is a </a:t>
            </a:r>
            <a:r>
              <a:rPr lang="en-CA" b="1" dirty="0">
                <a:solidFill>
                  <a:srgbClr val="C00000"/>
                </a:solidFill>
              </a:rPr>
              <a:t>digital record </a:t>
            </a:r>
            <a:r>
              <a:rPr lang="en-CA" dirty="0"/>
              <a:t>of a graduate’s professional and personal progress that can be shared with potential employers.</a:t>
            </a:r>
          </a:p>
          <a:p>
            <a:endParaRPr lang="en-CA" dirty="0"/>
          </a:p>
        </p:txBody>
      </p:sp>
      <p:sp>
        <p:nvSpPr>
          <p:cNvPr id="4" name="Slide Number Placeholder 3"/>
          <p:cNvSpPr>
            <a:spLocks noGrp="1"/>
          </p:cNvSpPr>
          <p:nvPr>
            <p:ph type="sldNum" sz="quarter" idx="12"/>
          </p:nvPr>
        </p:nvSpPr>
        <p:spPr/>
        <p:txBody>
          <a:bodyPr/>
          <a:lstStyle/>
          <a:p>
            <a:fld id="{9B9282E6-D43E-47AC-9ACD-876628F2F3E9}" type="slidenum">
              <a:rPr lang="en-CA" smtClean="0"/>
              <a:pPr/>
              <a:t>6</a:t>
            </a:fld>
            <a:endParaRPr lang="en-CA"/>
          </a:p>
        </p:txBody>
      </p:sp>
    </p:spTree>
    <p:extLst>
      <p:ext uri="{BB962C8B-B14F-4D97-AF65-F5344CB8AC3E}">
        <p14:creationId xmlns:p14="http://schemas.microsoft.com/office/powerpoint/2010/main" val="17538708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Goals of Working Group</a:t>
            </a:r>
            <a:endParaRPr lang="en-CA" dirty="0"/>
          </a:p>
        </p:txBody>
      </p:sp>
      <p:sp>
        <p:nvSpPr>
          <p:cNvPr id="3" name="Content Placeholder 2"/>
          <p:cNvSpPr>
            <a:spLocks noGrp="1"/>
          </p:cNvSpPr>
          <p:nvPr>
            <p:ph idx="1"/>
          </p:nvPr>
        </p:nvSpPr>
        <p:spPr/>
        <p:txBody>
          <a:bodyPr/>
          <a:lstStyle/>
          <a:p>
            <a:pPr lvl="1">
              <a:buFont typeface="Wingdings" panose="05000000000000000000" pitchFamily="2" charset="2"/>
              <a:buChar char="q"/>
            </a:pPr>
            <a:r>
              <a:rPr lang="en-CA" dirty="0" smtClean="0"/>
              <a:t> Champion </a:t>
            </a:r>
            <a:r>
              <a:rPr lang="en-CA" dirty="0"/>
              <a:t>EPs at Mohawk</a:t>
            </a:r>
          </a:p>
          <a:p>
            <a:pPr lvl="1">
              <a:buFont typeface="Wingdings" panose="05000000000000000000" pitchFamily="2" charset="2"/>
              <a:buChar char="q"/>
            </a:pPr>
            <a:r>
              <a:rPr lang="en-CA" dirty="0" smtClean="0"/>
              <a:t> Learn </a:t>
            </a:r>
            <a:r>
              <a:rPr lang="en-CA" dirty="0"/>
              <a:t>about EPs to assist others with implementation</a:t>
            </a:r>
          </a:p>
          <a:p>
            <a:pPr lvl="1">
              <a:buFont typeface="Wingdings" panose="05000000000000000000" pitchFamily="2" charset="2"/>
              <a:buChar char="q"/>
            </a:pPr>
            <a:r>
              <a:rPr lang="en-CA" dirty="0" smtClean="0"/>
              <a:t> Assist </a:t>
            </a:r>
            <a:r>
              <a:rPr lang="en-CA" dirty="0"/>
              <a:t>with evaluation and selection of EP tool(s) at Mohawk </a:t>
            </a:r>
          </a:p>
          <a:p>
            <a:pPr lvl="1">
              <a:buFont typeface="Wingdings" panose="05000000000000000000" pitchFamily="2" charset="2"/>
              <a:buChar char="q"/>
            </a:pPr>
            <a:r>
              <a:rPr lang="en-CA" dirty="0" smtClean="0"/>
              <a:t> Provide </a:t>
            </a:r>
            <a:r>
              <a:rPr lang="en-CA" dirty="0"/>
              <a:t>advice, feedback re: implementation of EPs at Mohawk</a:t>
            </a:r>
          </a:p>
          <a:p>
            <a:endParaRPr lang="en-CA" dirty="0"/>
          </a:p>
        </p:txBody>
      </p:sp>
      <p:sp>
        <p:nvSpPr>
          <p:cNvPr id="4" name="Slide Number Placeholder 3"/>
          <p:cNvSpPr>
            <a:spLocks noGrp="1"/>
          </p:cNvSpPr>
          <p:nvPr>
            <p:ph type="sldNum" sz="quarter" idx="12"/>
          </p:nvPr>
        </p:nvSpPr>
        <p:spPr/>
        <p:txBody>
          <a:bodyPr/>
          <a:lstStyle/>
          <a:p>
            <a:fld id="{9B9282E6-D43E-47AC-9ACD-876628F2F3E9}" type="slidenum">
              <a:rPr lang="en-CA" smtClean="0"/>
              <a:pPr/>
              <a:t>7</a:t>
            </a:fld>
            <a:endParaRPr lang="en-CA"/>
          </a:p>
        </p:txBody>
      </p:sp>
    </p:spTree>
    <p:extLst>
      <p:ext uri="{BB962C8B-B14F-4D97-AF65-F5344CB8AC3E}">
        <p14:creationId xmlns:p14="http://schemas.microsoft.com/office/powerpoint/2010/main" val="12577162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Project Charter</a:t>
            </a:r>
            <a:endParaRPr lang="en-CA" dirty="0"/>
          </a:p>
        </p:txBody>
      </p:sp>
      <p:sp>
        <p:nvSpPr>
          <p:cNvPr id="6" name="Content Placeholder 5"/>
          <p:cNvSpPr>
            <a:spLocks noGrp="1"/>
          </p:cNvSpPr>
          <p:nvPr>
            <p:ph idx="1"/>
          </p:nvPr>
        </p:nvSpPr>
        <p:spPr>
          <a:xfrm>
            <a:off x="827584" y="1600200"/>
            <a:ext cx="7859216" cy="4525963"/>
          </a:xfrm>
        </p:spPr>
        <p:txBody>
          <a:bodyPr/>
          <a:lstStyle/>
          <a:p>
            <a:pPr marL="0" indent="0">
              <a:buNone/>
            </a:pPr>
            <a:r>
              <a:rPr lang="en-CA" dirty="0" smtClean="0"/>
              <a:t>Project Goals:</a:t>
            </a:r>
          </a:p>
          <a:p>
            <a:r>
              <a:rPr lang="en-US" i="1" dirty="0"/>
              <a:t>Phase 1 Identification of eportfolio products appropriate for assessment and demonstration of 21</a:t>
            </a:r>
            <a:r>
              <a:rPr lang="en-US" i="1" baseline="30000" dirty="0"/>
              <a:t>st</a:t>
            </a:r>
            <a:r>
              <a:rPr lang="en-US" i="1" dirty="0"/>
              <a:t> Century skills.</a:t>
            </a:r>
            <a:endParaRPr lang="en-CA" dirty="0"/>
          </a:p>
          <a:p>
            <a:r>
              <a:rPr lang="en-US" i="1" dirty="0"/>
              <a:t>Phase 2 Implementation of </a:t>
            </a:r>
            <a:r>
              <a:rPr lang="en-US" i="1" dirty="0" err="1"/>
              <a:t>eportfolios</a:t>
            </a:r>
            <a:r>
              <a:rPr lang="en-US" i="1" dirty="0"/>
              <a:t> in a cross-section of college programs.</a:t>
            </a:r>
            <a:endParaRPr lang="en-CA" dirty="0"/>
          </a:p>
          <a:p>
            <a:endParaRPr lang="en-CA" dirty="0"/>
          </a:p>
        </p:txBody>
      </p:sp>
      <p:sp>
        <p:nvSpPr>
          <p:cNvPr id="3" name="Slide Number Placeholder 2"/>
          <p:cNvSpPr>
            <a:spLocks noGrp="1"/>
          </p:cNvSpPr>
          <p:nvPr>
            <p:ph type="sldNum" sz="quarter" idx="12"/>
          </p:nvPr>
        </p:nvSpPr>
        <p:spPr/>
        <p:txBody>
          <a:bodyPr/>
          <a:lstStyle/>
          <a:p>
            <a:fld id="{9B9282E6-D43E-47AC-9ACD-876628F2F3E9}" type="slidenum">
              <a:rPr lang="en-CA" smtClean="0"/>
              <a:pPr/>
              <a:t>8</a:t>
            </a:fld>
            <a:endParaRPr lang="en-CA"/>
          </a:p>
        </p:txBody>
      </p:sp>
    </p:spTree>
    <p:extLst>
      <p:ext uri="{BB962C8B-B14F-4D97-AF65-F5344CB8AC3E}">
        <p14:creationId xmlns:p14="http://schemas.microsoft.com/office/powerpoint/2010/main" val="305423786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Project Charter</a:t>
            </a:r>
            <a:endParaRPr lang="en-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628800"/>
            <a:ext cx="7345958" cy="4121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9B9282E6-D43E-47AC-9ACD-876628F2F3E9}" type="slidenum">
              <a:rPr lang="en-CA" smtClean="0"/>
              <a:pPr/>
              <a:t>9</a:t>
            </a:fld>
            <a:endParaRPr lang="en-CA"/>
          </a:p>
        </p:txBody>
      </p:sp>
      <p:sp>
        <p:nvSpPr>
          <p:cNvPr id="5" name="Rectangle 4"/>
          <p:cNvSpPr/>
          <p:nvPr/>
        </p:nvSpPr>
        <p:spPr>
          <a:xfrm>
            <a:off x="1331640" y="4005064"/>
            <a:ext cx="288032" cy="1832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p:cNvSpPr/>
          <p:nvPr/>
        </p:nvSpPr>
        <p:spPr>
          <a:xfrm>
            <a:off x="3419872" y="3861048"/>
            <a:ext cx="288032"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505625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972</TotalTime>
  <Words>995</Words>
  <Application>Microsoft Office PowerPoint</Application>
  <PresentationFormat>On-screen Show (4:3)</PresentationFormat>
  <Paragraphs>152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Eportfolios*@Mohawk College To Assess and Demonstrate 21st Century Skills   *Eportfolios are to the 21st Century what print resumes were to the 20th Century.  30% of Students Using Eportfolios during Winter 2014      </vt:lpstr>
      <vt:lpstr>PowerPoint Presentation</vt:lpstr>
      <vt:lpstr>Implementing and Assessing 21st Century Skills</vt:lpstr>
      <vt:lpstr>    </vt:lpstr>
      <vt:lpstr>What is an EP?</vt:lpstr>
      <vt:lpstr>What is an EP?</vt:lpstr>
      <vt:lpstr>Goals of Working Group</vt:lpstr>
      <vt:lpstr>Project Charter</vt:lpstr>
      <vt:lpstr>Project Charter</vt:lpstr>
      <vt:lpstr>Project deliverables/outputs</vt:lpstr>
      <vt:lpstr>Timeline for Adoption &amp; Use for 30% of Students in Winter 2014</vt:lpstr>
      <vt:lpstr>Roles and responsibilities on this project </vt:lpstr>
      <vt:lpstr>Project documentation/info management </vt:lpstr>
      <vt:lpstr>Communication plan for project </vt:lpstr>
      <vt:lpstr>Risks Identified</vt:lpstr>
      <vt:lpstr>Risks Identified</vt:lpstr>
      <vt:lpstr>Risks Identified</vt:lpstr>
      <vt:lpstr>Risks Identified</vt:lpstr>
      <vt:lpstr>Risks Identified</vt:lpstr>
      <vt:lpstr>Q &amp; A</vt:lpstr>
      <vt:lpstr>    Eportfolios@Mohawk College 30% of Students Using Eportfolios during Winter 2014   Questions, Comments, Thoughts, Concerns  Jenn.Horwath@mohawkcollege.ca Valerie.Parke@mohawkcollege.ca        </vt:lpstr>
      <vt:lpstr>For next week…</vt:lpstr>
    </vt:vector>
  </TitlesOfParts>
  <Company>Mohawk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dc:creator>
  <cp:lastModifiedBy>Owner</cp:lastModifiedBy>
  <cp:revision>72</cp:revision>
  <cp:lastPrinted>2013-04-04T14:27:04Z</cp:lastPrinted>
  <dcterms:created xsi:type="dcterms:W3CDTF">2013-03-27T00:36:37Z</dcterms:created>
  <dcterms:modified xsi:type="dcterms:W3CDTF">2013-09-24T23:57:31Z</dcterms:modified>
</cp:coreProperties>
</file>