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08" r:id="rId2"/>
    <p:sldMasterId id="2147483720" r:id="rId3"/>
    <p:sldMasterId id="2147483732" r:id="rId4"/>
    <p:sldMasterId id="2147483756" r:id="rId5"/>
    <p:sldMasterId id="2147483768" r:id="rId6"/>
    <p:sldMasterId id="2147483780" r:id="rId7"/>
    <p:sldMasterId id="2147483792" r:id="rId8"/>
    <p:sldMasterId id="2147483804" r:id="rId9"/>
    <p:sldMasterId id="2147483816" r:id="rId10"/>
    <p:sldMasterId id="2147483828" r:id="rId11"/>
    <p:sldMasterId id="2147483840" r:id="rId12"/>
    <p:sldMasterId id="2147483864" r:id="rId13"/>
    <p:sldMasterId id="2147483876" r:id="rId14"/>
    <p:sldMasterId id="2147483888" r:id="rId15"/>
    <p:sldMasterId id="2147483900" r:id="rId16"/>
    <p:sldMasterId id="2147483912" r:id="rId17"/>
    <p:sldMasterId id="2147483924" r:id="rId18"/>
  </p:sldMasterIdLst>
  <p:notesMasterIdLst>
    <p:notesMasterId r:id="rId80"/>
  </p:notesMasterIdLst>
  <p:sldIdLst>
    <p:sldId id="286" r:id="rId19"/>
    <p:sldId id="282" r:id="rId20"/>
    <p:sldId id="287" r:id="rId21"/>
    <p:sldId id="314" r:id="rId22"/>
    <p:sldId id="285" r:id="rId23"/>
    <p:sldId id="265" r:id="rId24"/>
    <p:sldId id="311" r:id="rId25"/>
    <p:sldId id="312" r:id="rId26"/>
    <p:sldId id="274" r:id="rId27"/>
    <p:sldId id="283" r:id="rId28"/>
    <p:sldId id="352" r:id="rId29"/>
    <p:sldId id="281" r:id="rId30"/>
    <p:sldId id="258" r:id="rId31"/>
    <p:sldId id="351" r:id="rId32"/>
    <p:sldId id="317" r:id="rId33"/>
    <p:sldId id="271" r:id="rId34"/>
    <p:sldId id="272" r:id="rId35"/>
    <p:sldId id="273" r:id="rId36"/>
    <p:sldId id="355" r:id="rId37"/>
    <p:sldId id="353" r:id="rId38"/>
    <p:sldId id="354" r:id="rId39"/>
    <p:sldId id="275" r:id="rId40"/>
    <p:sldId id="324" r:id="rId41"/>
    <p:sldId id="342" r:id="rId42"/>
    <p:sldId id="300" r:id="rId43"/>
    <p:sldId id="345" r:id="rId44"/>
    <p:sldId id="346" r:id="rId45"/>
    <p:sldId id="308" r:id="rId46"/>
    <p:sldId id="350" r:id="rId47"/>
    <p:sldId id="347" r:id="rId48"/>
    <p:sldId id="334" r:id="rId49"/>
    <p:sldId id="348" r:id="rId50"/>
    <p:sldId id="349" r:id="rId51"/>
    <p:sldId id="301" r:id="rId52"/>
    <p:sldId id="325" r:id="rId53"/>
    <p:sldId id="304" r:id="rId54"/>
    <p:sldId id="305" r:id="rId55"/>
    <p:sldId id="306" r:id="rId56"/>
    <p:sldId id="309" r:id="rId57"/>
    <p:sldId id="276" r:id="rId58"/>
    <p:sldId id="319" r:id="rId59"/>
    <p:sldId id="318" r:id="rId60"/>
    <p:sldId id="320" r:id="rId61"/>
    <p:sldId id="329" r:id="rId62"/>
    <p:sldId id="330" r:id="rId63"/>
    <p:sldId id="343" r:id="rId64"/>
    <p:sldId id="326" r:id="rId65"/>
    <p:sldId id="323" r:id="rId66"/>
    <p:sldId id="356" r:id="rId67"/>
    <p:sldId id="344" r:id="rId68"/>
    <p:sldId id="277" r:id="rId69"/>
    <p:sldId id="310" r:id="rId70"/>
    <p:sldId id="299" r:id="rId71"/>
    <p:sldId id="339" r:id="rId72"/>
    <p:sldId id="340" r:id="rId73"/>
    <p:sldId id="341" r:id="rId74"/>
    <p:sldId id="327" r:id="rId75"/>
    <p:sldId id="336" r:id="rId76"/>
    <p:sldId id="335" r:id="rId77"/>
    <p:sldId id="279" r:id="rId78"/>
    <p:sldId id="337"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CDC11A-3803-408D-8A4D-B2D20BC2C4F6}"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n-CA"/>
        </a:p>
      </dgm:t>
    </dgm:pt>
    <dgm:pt modelId="{33B107FA-0409-4D44-B343-A212A25D6437}">
      <dgm:prSet phldrT="[Text]"/>
      <dgm:spPr/>
      <dgm:t>
        <a:bodyPr/>
        <a:lstStyle/>
        <a:p>
          <a:r>
            <a:rPr lang="en-CA" dirty="0" smtClean="0"/>
            <a:t>Project Manager</a:t>
          </a:r>
        </a:p>
      </dgm:t>
    </dgm:pt>
    <dgm:pt modelId="{889EDD24-ABF6-4A64-A1AA-F497D6D6D8D2}" type="parTrans" cxnId="{E118B04D-6971-4939-A0FE-B8EC3F4ECAF3}">
      <dgm:prSet/>
      <dgm:spPr/>
      <dgm:t>
        <a:bodyPr/>
        <a:lstStyle/>
        <a:p>
          <a:endParaRPr lang="en-CA"/>
        </a:p>
      </dgm:t>
    </dgm:pt>
    <dgm:pt modelId="{1B209FA6-3821-4440-8A85-DE51EDCF2B0E}" type="sibTrans" cxnId="{E118B04D-6971-4939-A0FE-B8EC3F4ECAF3}">
      <dgm:prSet/>
      <dgm:spPr/>
      <dgm:t>
        <a:bodyPr/>
        <a:lstStyle/>
        <a:p>
          <a:endParaRPr lang="en-CA"/>
        </a:p>
      </dgm:t>
    </dgm:pt>
    <dgm:pt modelId="{A4DCD096-C0C7-4513-8674-2FF07B7A0420}">
      <dgm:prSet phldrT="[Text]"/>
      <dgm:spPr>
        <a:solidFill>
          <a:srgbClr val="961204"/>
        </a:solidFill>
      </dgm:spPr>
      <dgm:t>
        <a:bodyPr/>
        <a:lstStyle/>
        <a:p>
          <a:r>
            <a:rPr lang="en-CA" dirty="0" err="1" smtClean="0"/>
            <a:t>FutureadyCoach</a:t>
          </a:r>
          <a:endParaRPr lang="en-CA" dirty="0" smtClean="0"/>
        </a:p>
        <a:p>
          <a:r>
            <a:rPr lang="en-CA" dirty="0" smtClean="0"/>
            <a:t>Communications</a:t>
          </a:r>
        </a:p>
        <a:p>
          <a:r>
            <a:rPr lang="en-CA" dirty="0" smtClean="0"/>
            <a:t>2 Days </a:t>
          </a:r>
          <a:endParaRPr lang="en-CA" dirty="0"/>
        </a:p>
      </dgm:t>
    </dgm:pt>
    <dgm:pt modelId="{D2585C16-3F13-4C6E-9147-8A527B9C49E1}" type="parTrans" cxnId="{475B903B-2D22-496B-9F9A-DC6CAB1D7170}">
      <dgm:prSet/>
      <dgm:spPr/>
      <dgm:t>
        <a:bodyPr/>
        <a:lstStyle/>
        <a:p>
          <a:endParaRPr lang="en-CA"/>
        </a:p>
      </dgm:t>
    </dgm:pt>
    <dgm:pt modelId="{960BE6D9-5BE1-43C5-960F-84492495705E}" type="sibTrans" cxnId="{475B903B-2D22-496B-9F9A-DC6CAB1D7170}">
      <dgm:prSet/>
      <dgm:spPr/>
      <dgm:t>
        <a:bodyPr/>
        <a:lstStyle/>
        <a:p>
          <a:endParaRPr lang="en-CA"/>
        </a:p>
      </dgm:t>
    </dgm:pt>
    <dgm:pt modelId="{C5A58EF0-E3EC-4124-9EA4-0F48F4CB0C79}">
      <dgm:prSet phldrT="[Text]"/>
      <dgm:spPr>
        <a:solidFill>
          <a:srgbClr val="961204"/>
        </a:solidFill>
      </dgm:spPr>
      <dgm:t>
        <a:bodyPr/>
        <a:lstStyle/>
        <a:p>
          <a:r>
            <a:rPr lang="en-CA" dirty="0" err="1" smtClean="0"/>
            <a:t>FutureadyCoach</a:t>
          </a:r>
          <a:endParaRPr lang="en-CA" dirty="0" smtClean="0"/>
        </a:p>
        <a:p>
          <a:r>
            <a:rPr lang="en-CA" dirty="0" smtClean="0"/>
            <a:t>Academic Quality</a:t>
          </a:r>
        </a:p>
        <a:p>
          <a:r>
            <a:rPr lang="en-CA" dirty="0" smtClean="0"/>
            <a:t>5 (Schools) x 5 hours</a:t>
          </a:r>
          <a:endParaRPr lang="en-CA" dirty="0"/>
        </a:p>
      </dgm:t>
    </dgm:pt>
    <dgm:pt modelId="{6CB267A9-59B7-4578-BEE4-F296089B2037}" type="parTrans" cxnId="{8E5F5A83-DDB9-4991-B39F-EE4749B9FD3E}">
      <dgm:prSet/>
      <dgm:spPr/>
      <dgm:t>
        <a:bodyPr/>
        <a:lstStyle/>
        <a:p>
          <a:endParaRPr lang="en-CA"/>
        </a:p>
      </dgm:t>
    </dgm:pt>
    <dgm:pt modelId="{96BADB72-E8B3-4038-A225-35587992F7E8}" type="sibTrans" cxnId="{8E5F5A83-DDB9-4991-B39F-EE4749B9FD3E}">
      <dgm:prSet/>
      <dgm:spPr/>
      <dgm:t>
        <a:bodyPr/>
        <a:lstStyle/>
        <a:p>
          <a:endParaRPr lang="en-CA"/>
        </a:p>
      </dgm:t>
    </dgm:pt>
    <dgm:pt modelId="{C8D56C58-2FD7-46EB-93FC-FB79467E70BF}">
      <dgm:prSet phldrT="[Text]"/>
      <dgm:spPr>
        <a:solidFill>
          <a:srgbClr val="961204"/>
        </a:solidFill>
      </dgm:spPr>
      <dgm:t>
        <a:bodyPr/>
        <a:lstStyle/>
        <a:p>
          <a:r>
            <a:rPr lang="en-CA" dirty="0" err="1" smtClean="0"/>
            <a:t>FutureadyCoach</a:t>
          </a:r>
          <a:endParaRPr lang="en-CA" dirty="0" smtClean="0"/>
        </a:p>
        <a:p>
          <a:r>
            <a:rPr lang="en-CA" dirty="0" smtClean="0"/>
            <a:t>Data Collection</a:t>
          </a:r>
        </a:p>
        <a:p>
          <a:r>
            <a:rPr lang="en-CA" dirty="0" smtClean="0"/>
            <a:t>2 Days</a:t>
          </a:r>
          <a:endParaRPr lang="en-CA" dirty="0"/>
        </a:p>
      </dgm:t>
    </dgm:pt>
    <dgm:pt modelId="{1CE02F53-3382-436D-955F-FE197DCF24BB}" type="parTrans" cxnId="{4124A1E5-CF3C-4D1D-B692-1DF42163CAA9}">
      <dgm:prSet/>
      <dgm:spPr/>
      <dgm:t>
        <a:bodyPr/>
        <a:lstStyle/>
        <a:p>
          <a:endParaRPr lang="en-CA"/>
        </a:p>
      </dgm:t>
    </dgm:pt>
    <dgm:pt modelId="{5F9D2B2A-71D4-4F68-A8EC-71D504273693}" type="sibTrans" cxnId="{4124A1E5-CF3C-4D1D-B692-1DF42163CAA9}">
      <dgm:prSet/>
      <dgm:spPr/>
      <dgm:t>
        <a:bodyPr/>
        <a:lstStyle/>
        <a:p>
          <a:endParaRPr lang="en-CA"/>
        </a:p>
      </dgm:t>
    </dgm:pt>
    <dgm:pt modelId="{8E95A9F0-9263-4D05-8B04-4263682AFC86}">
      <dgm:prSet phldrT="[Text]"/>
      <dgm:spPr>
        <a:solidFill>
          <a:srgbClr val="961204"/>
        </a:solidFill>
      </dgm:spPr>
      <dgm:t>
        <a:bodyPr/>
        <a:lstStyle/>
        <a:p>
          <a:r>
            <a:rPr lang="en-CA" dirty="0" err="1" smtClean="0"/>
            <a:t>FutureadyCoach</a:t>
          </a:r>
          <a:endParaRPr lang="en-CA" dirty="0" smtClean="0"/>
        </a:p>
        <a:p>
          <a:r>
            <a:rPr lang="en-CA" dirty="0" smtClean="0"/>
            <a:t>Advising</a:t>
          </a:r>
        </a:p>
        <a:p>
          <a:r>
            <a:rPr lang="en-CA" dirty="0" smtClean="0"/>
            <a:t>3 Days</a:t>
          </a:r>
          <a:endParaRPr lang="en-CA" dirty="0"/>
        </a:p>
      </dgm:t>
    </dgm:pt>
    <dgm:pt modelId="{012CF14C-E708-411E-AFFB-2D7E26BE7A8D}" type="parTrans" cxnId="{B7DCD55A-F7D2-4702-83AA-3CB75A48D8D0}">
      <dgm:prSet/>
      <dgm:spPr/>
      <dgm:t>
        <a:bodyPr/>
        <a:lstStyle/>
        <a:p>
          <a:endParaRPr lang="en-CA"/>
        </a:p>
      </dgm:t>
    </dgm:pt>
    <dgm:pt modelId="{7228BC3D-4B83-4687-9829-494C7EFD8A37}" type="sibTrans" cxnId="{B7DCD55A-F7D2-4702-83AA-3CB75A48D8D0}">
      <dgm:prSet/>
      <dgm:spPr/>
      <dgm:t>
        <a:bodyPr/>
        <a:lstStyle/>
        <a:p>
          <a:endParaRPr lang="en-CA"/>
        </a:p>
      </dgm:t>
    </dgm:pt>
    <dgm:pt modelId="{4384B24D-9227-4EA8-B4A2-7D2A29AA25C6}" type="pres">
      <dgm:prSet presAssocID="{D7CDC11A-3803-408D-8A4D-B2D20BC2C4F6}" presName="diagram" presStyleCnt="0">
        <dgm:presLayoutVars>
          <dgm:chMax val="1"/>
          <dgm:dir/>
          <dgm:animLvl val="ctr"/>
          <dgm:resizeHandles val="exact"/>
        </dgm:presLayoutVars>
      </dgm:prSet>
      <dgm:spPr/>
      <dgm:t>
        <a:bodyPr/>
        <a:lstStyle/>
        <a:p>
          <a:endParaRPr lang="en-CA"/>
        </a:p>
      </dgm:t>
    </dgm:pt>
    <dgm:pt modelId="{19A592AF-0196-4964-AA17-A906ABAD55DF}" type="pres">
      <dgm:prSet presAssocID="{D7CDC11A-3803-408D-8A4D-B2D20BC2C4F6}" presName="matrix" presStyleCnt="0"/>
      <dgm:spPr/>
    </dgm:pt>
    <dgm:pt modelId="{69D48B25-32E0-40C3-872E-C678D70CF446}" type="pres">
      <dgm:prSet presAssocID="{D7CDC11A-3803-408D-8A4D-B2D20BC2C4F6}" presName="tile1" presStyleLbl="node1" presStyleIdx="0" presStyleCnt="4"/>
      <dgm:spPr/>
      <dgm:t>
        <a:bodyPr/>
        <a:lstStyle/>
        <a:p>
          <a:endParaRPr lang="en-CA"/>
        </a:p>
      </dgm:t>
    </dgm:pt>
    <dgm:pt modelId="{AB062493-582E-4033-B9D7-FD98E6015950}" type="pres">
      <dgm:prSet presAssocID="{D7CDC11A-3803-408D-8A4D-B2D20BC2C4F6}" presName="tile1text" presStyleLbl="node1" presStyleIdx="0" presStyleCnt="4">
        <dgm:presLayoutVars>
          <dgm:chMax val="0"/>
          <dgm:chPref val="0"/>
          <dgm:bulletEnabled val="1"/>
        </dgm:presLayoutVars>
      </dgm:prSet>
      <dgm:spPr/>
      <dgm:t>
        <a:bodyPr/>
        <a:lstStyle/>
        <a:p>
          <a:endParaRPr lang="en-CA"/>
        </a:p>
      </dgm:t>
    </dgm:pt>
    <dgm:pt modelId="{06D6A823-7DDB-4C76-8908-1257DBDD8E53}" type="pres">
      <dgm:prSet presAssocID="{D7CDC11A-3803-408D-8A4D-B2D20BC2C4F6}" presName="tile2" presStyleLbl="node1" presStyleIdx="1" presStyleCnt="4"/>
      <dgm:spPr/>
      <dgm:t>
        <a:bodyPr/>
        <a:lstStyle/>
        <a:p>
          <a:endParaRPr lang="en-CA"/>
        </a:p>
      </dgm:t>
    </dgm:pt>
    <dgm:pt modelId="{C57AAC82-6525-4A2D-A943-5300CED8DB66}" type="pres">
      <dgm:prSet presAssocID="{D7CDC11A-3803-408D-8A4D-B2D20BC2C4F6}" presName="tile2text" presStyleLbl="node1" presStyleIdx="1" presStyleCnt="4">
        <dgm:presLayoutVars>
          <dgm:chMax val="0"/>
          <dgm:chPref val="0"/>
          <dgm:bulletEnabled val="1"/>
        </dgm:presLayoutVars>
      </dgm:prSet>
      <dgm:spPr/>
      <dgm:t>
        <a:bodyPr/>
        <a:lstStyle/>
        <a:p>
          <a:endParaRPr lang="en-CA"/>
        </a:p>
      </dgm:t>
    </dgm:pt>
    <dgm:pt modelId="{2BEF8644-AFEA-41D1-9139-69CBEFC495FF}" type="pres">
      <dgm:prSet presAssocID="{D7CDC11A-3803-408D-8A4D-B2D20BC2C4F6}" presName="tile3" presStyleLbl="node1" presStyleIdx="2" presStyleCnt="4"/>
      <dgm:spPr/>
      <dgm:t>
        <a:bodyPr/>
        <a:lstStyle/>
        <a:p>
          <a:endParaRPr lang="en-CA"/>
        </a:p>
      </dgm:t>
    </dgm:pt>
    <dgm:pt modelId="{6775C367-C0AA-40A5-B0B6-B22689C06614}" type="pres">
      <dgm:prSet presAssocID="{D7CDC11A-3803-408D-8A4D-B2D20BC2C4F6}" presName="tile3text" presStyleLbl="node1" presStyleIdx="2" presStyleCnt="4">
        <dgm:presLayoutVars>
          <dgm:chMax val="0"/>
          <dgm:chPref val="0"/>
          <dgm:bulletEnabled val="1"/>
        </dgm:presLayoutVars>
      </dgm:prSet>
      <dgm:spPr/>
      <dgm:t>
        <a:bodyPr/>
        <a:lstStyle/>
        <a:p>
          <a:endParaRPr lang="en-CA"/>
        </a:p>
      </dgm:t>
    </dgm:pt>
    <dgm:pt modelId="{33322DE7-217F-4B22-9C26-2D41A39B213B}" type="pres">
      <dgm:prSet presAssocID="{D7CDC11A-3803-408D-8A4D-B2D20BC2C4F6}" presName="tile4" presStyleLbl="node1" presStyleIdx="3" presStyleCnt="4"/>
      <dgm:spPr/>
      <dgm:t>
        <a:bodyPr/>
        <a:lstStyle/>
        <a:p>
          <a:endParaRPr lang="en-CA"/>
        </a:p>
      </dgm:t>
    </dgm:pt>
    <dgm:pt modelId="{F89DD89D-7873-4BD7-8931-C90E2FA0802A}" type="pres">
      <dgm:prSet presAssocID="{D7CDC11A-3803-408D-8A4D-B2D20BC2C4F6}" presName="tile4text" presStyleLbl="node1" presStyleIdx="3" presStyleCnt="4">
        <dgm:presLayoutVars>
          <dgm:chMax val="0"/>
          <dgm:chPref val="0"/>
          <dgm:bulletEnabled val="1"/>
        </dgm:presLayoutVars>
      </dgm:prSet>
      <dgm:spPr/>
      <dgm:t>
        <a:bodyPr/>
        <a:lstStyle/>
        <a:p>
          <a:endParaRPr lang="en-CA"/>
        </a:p>
      </dgm:t>
    </dgm:pt>
    <dgm:pt modelId="{5178691C-59DC-4F64-95CE-AF08E0C9891F}" type="pres">
      <dgm:prSet presAssocID="{D7CDC11A-3803-408D-8A4D-B2D20BC2C4F6}" presName="centerTile" presStyleLbl="fgShp" presStyleIdx="0" presStyleCnt="1">
        <dgm:presLayoutVars>
          <dgm:chMax val="0"/>
          <dgm:chPref val="0"/>
        </dgm:presLayoutVars>
      </dgm:prSet>
      <dgm:spPr/>
      <dgm:t>
        <a:bodyPr/>
        <a:lstStyle/>
        <a:p>
          <a:endParaRPr lang="en-CA"/>
        </a:p>
      </dgm:t>
    </dgm:pt>
  </dgm:ptLst>
  <dgm:cxnLst>
    <dgm:cxn modelId="{1879F776-F452-46C0-97BD-11D37F0678E4}" type="presOf" srcId="{A4DCD096-C0C7-4513-8674-2FF07B7A0420}" destId="{AB062493-582E-4033-B9D7-FD98E6015950}" srcOrd="1" destOrd="0" presId="urn:microsoft.com/office/officeart/2005/8/layout/matrix1"/>
    <dgm:cxn modelId="{C334ABC0-9036-46CF-AA73-F350F5F29EA1}" type="presOf" srcId="{A4DCD096-C0C7-4513-8674-2FF07B7A0420}" destId="{69D48B25-32E0-40C3-872E-C678D70CF446}" srcOrd="0" destOrd="0" presId="urn:microsoft.com/office/officeart/2005/8/layout/matrix1"/>
    <dgm:cxn modelId="{4124A1E5-CF3C-4D1D-B692-1DF42163CAA9}" srcId="{33B107FA-0409-4D44-B343-A212A25D6437}" destId="{C8D56C58-2FD7-46EB-93FC-FB79467E70BF}" srcOrd="2" destOrd="0" parTransId="{1CE02F53-3382-436D-955F-FE197DCF24BB}" sibTransId="{5F9D2B2A-71D4-4F68-A8EC-71D504273693}"/>
    <dgm:cxn modelId="{D0671738-68EE-414C-803A-31EC6D18F897}" type="presOf" srcId="{C8D56C58-2FD7-46EB-93FC-FB79467E70BF}" destId="{6775C367-C0AA-40A5-B0B6-B22689C06614}" srcOrd="1" destOrd="0" presId="urn:microsoft.com/office/officeart/2005/8/layout/matrix1"/>
    <dgm:cxn modelId="{70B6114E-725D-4585-A478-CC42E47B0679}" type="presOf" srcId="{C5A58EF0-E3EC-4124-9EA4-0F48F4CB0C79}" destId="{06D6A823-7DDB-4C76-8908-1257DBDD8E53}" srcOrd="0" destOrd="0" presId="urn:microsoft.com/office/officeart/2005/8/layout/matrix1"/>
    <dgm:cxn modelId="{8E5F5A83-DDB9-4991-B39F-EE4749B9FD3E}" srcId="{33B107FA-0409-4D44-B343-A212A25D6437}" destId="{C5A58EF0-E3EC-4124-9EA4-0F48F4CB0C79}" srcOrd="1" destOrd="0" parTransId="{6CB267A9-59B7-4578-BEE4-F296089B2037}" sibTransId="{96BADB72-E8B3-4038-A225-35587992F7E8}"/>
    <dgm:cxn modelId="{B7DCD55A-F7D2-4702-83AA-3CB75A48D8D0}" srcId="{33B107FA-0409-4D44-B343-A212A25D6437}" destId="{8E95A9F0-9263-4D05-8B04-4263682AFC86}" srcOrd="3" destOrd="0" parTransId="{012CF14C-E708-411E-AFFB-2D7E26BE7A8D}" sibTransId="{7228BC3D-4B83-4687-9829-494C7EFD8A37}"/>
    <dgm:cxn modelId="{E5E6F811-A829-4887-9F15-EF9A96E876D7}" type="presOf" srcId="{8E95A9F0-9263-4D05-8B04-4263682AFC86}" destId="{F89DD89D-7873-4BD7-8931-C90E2FA0802A}" srcOrd="1" destOrd="0" presId="urn:microsoft.com/office/officeart/2005/8/layout/matrix1"/>
    <dgm:cxn modelId="{E2C8448D-C08D-4524-90C4-ACA69343BCEF}" type="presOf" srcId="{33B107FA-0409-4D44-B343-A212A25D6437}" destId="{5178691C-59DC-4F64-95CE-AF08E0C9891F}" srcOrd="0" destOrd="0" presId="urn:microsoft.com/office/officeart/2005/8/layout/matrix1"/>
    <dgm:cxn modelId="{4BFB189A-87ED-4EA3-AB5D-3E1807DF021F}" type="presOf" srcId="{C5A58EF0-E3EC-4124-9EA4-0F48F4CB0C79}" destId="{C57AAC82-6525-4A2D-A943-5300CED8DB66}" srcOrd="1" destOrd="0" presId="urn:microsoft.com/office/officeart/2005/8/layout/matrix1"/>
    <dgm:cxn modelId="{BE1DC06A-3AD7-45CA-9318-05C1AEA367BE}" type="presOf" srcId="{D7CDC11A-3803-408D-8A4D-B2D20BC2C4F6}" destId="{4384B24D-9227-4EA8-B4A2-7D2A29AA25C6}" srcOrd="0" destOrd="0" presId="urn:microsoft.com/office/officeart/2005/8/layout/matrix1"/>
    <dgm:cxn modelId="{F5A686E3-143E-4D88-AE3F-6143A5C45E78}" type="presOf" srcId="{C8D56C58-2FD7-46EB-93FC-FB79467E70BF}" destId="{2BEF8644-AFEA-41D1-9139-69CBEFC495FF}" srcOrd="0" destOrd="0" presId="urn:microsoft.com/office/officeart/2005/8/layout/matrix1"/>
    <dgm:cxn modelId="{475B903B-2D22-496B-9F9A-DC6CAB1D7170}" srcId="{33B107FA-0409-4D44-B343-A212A25D6437}" destId="{A4DCD096-C0C7-4513-8674-2FF07B7A0420}" srcOrd="0" destOrd="0" parTransId="{D2585C16-3F13-4C6E-9147-8A527B9C49E1}" sibTransId="{960BE6D9-5BE1-43C5-960F-84492495705E}"/>
    <dgm:cxn modelId="{6E6AC096-19B7-4787-B8B2-B0ECAE268B22}" type="presOf" srcId="{8E95A9F0-9263-4D05-8B04-4263682AFC86}" destId="{33322DE7-217F-4B22-9C26-2D41A39B213B}" srcOrd="0" destOrd="0" presId="urn:microsoft.com/office/officeart/2005/8/layout/matrix1"/>
    <dgm:cxn modelId="{E118B04D-6971-4939-A0FE-B8EC3F4ECAF3}" srcId="{D7CDC11A-3803-408D-8A4D-B2D20BC2C4F6}" destId="{33B107FA-0409-4D44-B343-A212A25D6437}" srcOrd="0" destOrd="0" parTransId="{889EDD24-ABF6-4A64-A1AA-F497D6D6D8D2}" sibTransId="{1B209FA6-3821-4440-8A85-DE51EDCF2B0E}"/>
    <dgm:cxn modelId="{D99CA8BB-0824-4818-9BA6-107E4A005EDB}" type="presParOf" srcId="{4384B24D-9227-4EA8-B4A2-7D2A29AA25C6}" destId="{19A592AF-0196-4964-AA17-A906ABAD55DF}" srcOrd="0" destOrd="0" presId="urn:microsoft.com/office/officeart/2005/8/layout/matrix1"/>
    <dgm:cxn modelId="{CB60C561-467B-4DF5-A057-841131E77411}" type="presParOf" srcId="{19A592AF-0196-4964-AA17-A906ABAD55DF}" destId="{69D48B25-32E0-40C3-872E-C678D70CF446}" srcOrd="0" destOrd="0" presId="urn:microsoft.com/office/officeart/2005/8/layout/matrix1"/>
    <dgm:cxn modelId="{CD0B625F-80B8-48B9-AD7B-E2DC3D69DA38}" type="presParOf" srcId="{19A592AF-0196-4964-AA17-A906ABAD55DF}" destId="{AB062493-582E-4033-B9D7-FD98E6015950}" srcOrd="1" destOrd="0" presId="urn:microsoft.com/office/officeart/2005/8/layout/matrix1"/>
    <dgm:cxn modelId="{70CFB048-895C-4697-B900-76FE81ED362E}" type="presParOf" srcId="{19A592AF-0196-4964-AA17-A906ABAD55DF}" destId="{06D6A823-7DDB-4C76-8908-1257DBDD8E53}" srcOrd="2" destOrd="0" presId="urn:microsoft.com/office/officeart/2005/8/layout/matrix1"/>
    <dgm:cxn modelId="{57580F40-9215-451A-B34B-AFE2FEEE1D71}" type="presParOf" srcId="{19A592AF-0196-4964-AA17-A906ABAD55DF}" destId="{C57AAC82-6525-4A2D-A943-5300CED8DB66}" srcOrd="3" destOrd="0" presId="urn:microsoft.com/office/officeart/2005/8/layout/matrix1"/>
    <dgm:cxn modelId="{0D93D11F-1D7C-4C3E-BFB6-FDF0A7759375}" type="presParOf" srcId="{19A592AF-0196-4964-AA17-A906ABAD55DF}" destId="{2BEF8644-AFEA-41D1-9139-69CBEFC495FF}" srcOrd="4" destOrd="0" presId="urn:microsoft.com/office/officeart/2005/8/layout/matrix1"/>
    <dgm:cxn modelId="{6B2780AE-B4FC-4E47-AE50-9C9E6C0A290A}" type="presParOf" srcId="{19A592AF-0196-4964-AA17-A906ABAD55DF}" destId="{6775C367-C0AA-40A5-B0B6-B22689C06614}" srcOrd="5" destOrd="0" presId="urn:microsoft.com/office/officeart/2005/8/layout/matrix1"/>
    <dgm:cxn modelId="{D62F3785-AFB3-4306-8F7B-C84916736DC1}" type="presParOf" srcId="{19A592AF-0196-4964-AA17-A906ABAD55DF}" destId="{33322DE7-217F-4B22-9C26-2D41A39B213B}" srcOrd="6" destOrd="0" presId="urn:microsoft.com/office/officeart/2005/8/layout/matrix1"/>
    <dgm:cxn modelId="{0EAB2AF2-977C-4164-BE26-752D2D2194CE}" type="presParOf" srcId="{19A592AF-0196-4964-AA17-A906ABAD55DF}" destId="{F89DD89D-7873-4BD7-8931-C90E2FA0802A}" srcOrd="7" destOrd="0" presId="urn:microsoft.com/office/officeart/2005/8/layout/matrix1"/>
    <dgm:cxn modelId="{63077C55-9877-4788-8C46-9D690A896219}" type="presParOf" srcId="{4384B24D-9227-4EA8-B4A2-7D2A29AA25C6}" destId="{5178691C-59DC-4F64-95CE-AF08E0C9891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48B25-32E0-40C3-872E-C678D70CF446}">
      <dsp:nvSpPr>
        <dsp:cNvPr id="0" name=""/>
        <dsp:cNvSpPr/>
      </dsp:nvSpPr>
      <dsp:spPr>
        <a:xfrm rot="16200000">
          <a:off x="925909" y="-925909"/>
          <a:ext cx="2262981" cy="4114800"/>
        </a:xfrm>
        <a:prstGeom prst="round1Rect">
          <a:avLst/>
        </a:prstGeom>
        <a:solidFill>
          <a:srgbClr val="96120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CA" sz="2500" kern="1200" dirty="0" err="1" smtClean="0"/>
            <a:t>FutureadyCoach</a:t>
          </a:r>
          <a:endParaRPr lang="en-CA" sz="2500" kern="1200" dirty="0" smtClean="0"/>
        </a:p>
        <a:p>
          <a:pPr lvl="0" algn="ctr" defTabSz="1111250">
            <a:lnSpc>
              <a:spcPct val="90000"/>
            </a:lnSpc>
            <a:spcBef>
              <a:spcPct val="0"/>
            </a:spcBef>
            <a:spcAft>
              <a:spcPct val="35000"/>
            </a:spcAft>
          </a:pPr>
          <a:r>
            <a:rPr lang="en-CA" sz="2500" kern="1200" dirty="0" smtClean="0"/>
            <a:t>Communications</a:t>
          </a:r>
        </a:p>
        <a:p>
          <a:pPr lvl="0" algn="ctr" defTabSz="1111250">
            <a:lnSpc>
              <a:spcPct val="90000"/>
            </a:lnSpc>
            <a:spcBef>
              <a:spcPct val="0"/>
            </a:spcBef>
            <a:spcAft>
              <a:spcPct val="35000"/>
            </a:spcAft>
          </a:pPr>
          <a:r>
            <a:rPr lang="en-CA" sz="2500" kern="1200" dirty="0" smtClean="0"/>
            <a:t>2 Days </a:t>
          </a:r>
          <a:endParaRPr lang="en-CA" sz="2500" kern="1200" dirty="0"/>
        </a:p>
      </dsp:txBody>
      <dsp:txXfrm rot="5400000">
        <a:off x="-1" y="1"/>
        <a:ext cx="4114800" cy="1697236"/>
      </dsp:txXfrm>
    </dsp:sp>
    <dsp:sp modelId="{06D6A823-7DDB-4C76-8908-1257DBDD8E53}">
      <dsp:nvSpPr>
        <dsp:cNvPr id="0" name=""/>
        <dsp:cNvSpPr/>
      </dsp:nvSpPr>
      <dsp:spPr>
        <a:xfrm>
          <a:off x="4114800" y="0"/>
          <a:ext cx="4114800" cy="2262981"/>
        </a:xfrm>
        <a:prstGeom prst="round1Rect">
          <a:avLst/>
        </a:prstGeom>
        <a:solidFill>
          <a:srgbClr val="96120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CA" sz="2500" kern="1200" dirty="0" err="1" smtClean="0"/>
            <a:t>FutureadyCoach</a:t>
          </a:r>
          <a:endParaRPr lang="en-CA" sz="2500" kern="1200" dirty="0" smtClean="0"/>
        </a:p>
        <a:p>
          <a:pPr lvl="0" algn="ctr" defTabSz="1111250">
            <a:lnSpc>
              <a:spcPct val="90000"/>
            </a:lnSpc>
            <a:spcBef>
              <a:spcPct val="0"/>
            </a:spcBef>
            <a:spcAft>
              <a:spcPct val="35000"/>
            </a:spcAft>
          </a:pPr>
          <a:r>
            <a:rPr lang="en-CA" sz="2500" kern="1200" dirty="0" smtClean="0"/>
            <a:t>Academic Quality</a:t>
          </a:r>
        </a:p>
        <a:p>
          <a:pPr lvl="0" algn="ctr" defTabSz="1111250">
            <a:lnSpc>
              <a:spcPct val="90000"/>
            </a:lnSpc>
            <a:spcBef>
              <a:spcPct val="0"/>
            </a:spcBef>
            <a:spcAft>
              <a:spcPct val="35000"/>
            </a:spcAft>
          </a:pPr>
          <a:r>
            <a:rPr lang="en-CA" sz="2500" kern="1200" dirty="0" smtClean="0"/>
            <a:t>5 (Schools) x 5 hours</a:t>
          </a:r>
          <a:endParaRPr lang="en-CA" sz="2500" kern="1200" dirty="0"/>
        </a:p>
      </dsp:txBody>
      <dsp:txXfrm>
        <a:off x="4114800" y="0"/>
        <a:ext cx="4114800" cy="1697236"/>
      </dsp:txXfrm>
    </dsp:sp>
    <dsp:sp modelId="{2BEF8644-AFEA-41D1-9139-69CBEFC495FF}">
      <dsp:nvSpPr>
        <dsp:cNvPr id="0" name=""/>
        <dsp:cNvSpPr/>
      </dsp:nvSpPr>
      <dsp:spPr>
        <a:xfrm rot="10800000">
          <a:off x="0" y="2262981"/>
          <a:ext cx="4114800" cy="2262981"/>
        </a:xfrm>
        <a:prstGeom prst="round1Rect">
          <a:avLst/>
        </a:prstGeom>
        <a:solidFill>
          <a:srgbClr val="96120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CA" sz="2500" kern="1200" dirty="0" err="1" smtClean="0"/>
            <a:t>FutureadyCoach</a:t>
          </a:r>
          <a:endParaRPr lang="en-CA" sz="2500" kern="1200" dirty="0" smtClean="0"/>
        </a:p>
        <a:p>
          <a:pPr lvl="0" algn="ctr" defTabSz="1111250">
            <a:lnSpc>
              <a:spcPct val="90000"/>
            </a:lnSpc>
            <a:spcBef>
              <a:spcPct val="0"/>
            </a:spcBef>
            <a:spcAft>
              <a:spcPct val="35000"/>
            </a:spcAft>
          </a:pPr>
          <a:r>
            <a:rPr lang="en-CA" sz="2500" kern="1200" dirty="0" smtClean="0"/>
            <a:t>Data Collection</a:t>
          </a:r>
        </a:p>
        <a:p>
          <a:pPr lvl="0" algn="ctr" defTabSz="1111250">
            <a:lnSpc>
              <a:spcPct val="90000"/>
            </a:lnSpc>
            <a:spcBef>
              <a:spcPct val="0"/>
            </a:spcBef>
            <a:spcAft>
              <a:spcPct val="35000"/>
            </a:spcAft>
          </a:pPr>
          <a:r>
            <a:rPr lang="en-CA" sz="2500" kern="1200" dirty="0" smtClean="0"/>
            <a:t>2 Days</a:t>
          </a:r>
          <a:endParaRPr lang="en-CA" sz="2500" kern="1200" dirty="0"/>
        </a:p>
      </dsp:txBody>
      <dsp:txXfrm rot="10800000">
        <a:off x="0" y="2828726"/>
        <a:ext cx="4114800" cy="1697236"/>
      </dsp:txXfrm>
    </dsp:sp>
    <dsp:sp modelId="{33322DE7-217F-4B22-9C26-2D41A39B213B}">
      <dsp:nvSpPr>
        <dsp:cNvPr id="0" name=""/>
        <dsp:cNvSpPr/>
      </dsp:nvSpPr>
      <dsp:spPr>
        <a:xfrm rot="5400000">
          <a:off x="5040709" y="1337072"/>
          <a:ext cx="2262981" cy="4114800"/>
        </a:xfrm>
        <a:prstGeom prst="round1Rect">
          <a:avLst/>
        </a:prstGeom>
        <a:solidFill>
          <a:srgbClr val="96120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CA" sz="2500" kern="1200" dirty="0" err="1" smtClean="0"/>
            <a:t>FutureadyCoach</a:t>
          </a:r>
          <a:endParaRPr lang="en-CA" sz="2500" kern="1200" dirty="0" smtClean="0"/>
        </a:p>
        <a:p>
          <a:pPr lvl="0" algn="ctr" defTabSz="1111250">
            <a:lnSpc>
              <a:spcPct val="90000"/>
            </a:lnSpc>
            <a:spcBef>
              <a:spcPct val="0"/>
            </a:spcBef>
            <a:spcAft>
              <a:spcPct val="35000"/>
            </a:spcAft>
          </a:pPr>
          <a:r>
            <a:rPr lang="en-CA" sz="2500" kern="1200" dirty="0" smtClean="0"/>
            <a:t>Advising</a:t>
          </a:r>
        </a:p>
        <a:p>
          <a:pPr lvl="0" algn="ctr" defTabSz="1111250">
            <a:lnSpc>
              <a:spcPct val="90000"/>
            </a:lnSpc>
            <a:spcBef>
              <a:spcPct val="0"/>
            </a:spcBef>
            <a:spcAft>
              <a:spcPct val="35000"/>
            </a:spcAft>
          </a:pPr>
          <a:r>
            <a:rPr lang="en-CA" sz="2500" kern="1200" dirty="0" smtClean="0"/>
            <a:t>3 Days</a:t>
          </a:r>
          <a:endParaRPr lang="en-CA" sz="2500" kern="1200" dirty="0"/>
        </a:p>
      </dsp:txBody>
      <dsp:txXfrm rot="-5400000">
        <a:off x="4114799" y="2828726"/>
        <a:ext cx="4114800" cy="1697236"/>
      </dsp:txXfrm>
    </dsp:sp>
    <dsp:sp modelId="{5178691C-59DC-4F64-95CE-AF08E0C9891F}">
      <dsp:nvSpPr>
        <dsp:cNvPr id="0" name=""/>
        <dsp:cNvSpPr/>
      </dsp:nvSpPr>
      <dsp:spPr>
        <a:xfrm>
          <a:off x="2880359" y="1697236"/>
          <a:ext cx="2468880" cy="1131490"/>
        </a:xfrm>
        <a:prstGeom prst="round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CA" sz="2500" kern="1200" dirty="0" smtClean="0"/>
            <a:t>Project Manager</a:t>
          </a:r>
        </a:p>
      </dsp:txBody>
      <dsp:txXfrm>
        <a:off x="2935594" y="1752471"/>
        <a:ext cx="2358410" cy="10210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85C56A-AA26-4581-BCD3-DC6B646FFE7D}" type="datetimeFigureOut">
              <a:rPr lang="en-CA" smtClean="0"/>
              <a:t>10/01/2014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500BAD-AD7B-4819-A812-EC307B6972CB}" type="slidenum">
              <a:rPr lang="en-CA" smtClean="0"/>
              <a:t>‹#›</a:t>
            </a:fld>
            <a:endParaRPr lang="en-CA"/>
          </a:p>
        </p:txBody>
      </p:sp>
    </p:spTree>
    <p:extLst>
      <p:ext uri="{BB962C8B-B14F-4D97-AF65-F5344CB8AC3E}">
        <p14:creationId xmlns:p14="http://schemas.microsoft.com/office/powerpoint/2010/main" val="123830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t>10/01/2014</a:t>
            </a:fld>
            <a:endParaRPr lang="en-CA"/>
          </a:p>
        </p:txBody>
      </p:sp>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1715400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t>10/01/2014</a:t>
            </a:fld>
            <a:endParaRPr lang="en-CA"/>
          </a:p>
        </p:txBody>
      </p:sp>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1161236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653285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92307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252630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56593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92910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461514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84601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1537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350844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450424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t>10/01/2014</a:t>
            </a:fld>
            <a:endParaRPr lang="en-CA"/>
          </a:p>
        </p:txBody>
      </p:sp>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2379918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03476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83666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828368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94163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99035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30504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930879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6492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96559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33522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609D63D-FD57-4A20-BBCF-7B9F217E9C73}"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71351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96484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52873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406E13F-98F1-4889-90BB-8D866D078607}"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05809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6191F2B-4E64-4A7F-83E5-0A173E7F9A9E}"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63895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58B4A-6B53-4DA3-8DD7-B948ED2FA67E}"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37485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732D7AE-D8C0-4B3A-B00A-E8FE1CE5DCA7}"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02727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F8FA5AB-10AB-492C-B8F0-77A9384898B9}"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15570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25ADF97-8789-4440-B2B1-06E023488A95}"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683125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F5BCA-A4D6-4DC6-91B5-DEF3A4E4A7C3}"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389755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DBBB0-B0B1-4BC5-BDD1-F279FB34D122}"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102582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342BC8B-ECAC-49FE-9379-B8E7EF6C73BB}"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43944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2108A-E919-46BF-B996-203DE4424F8E}"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1163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FBE898-5D8C-4D41-8C18-64575BEB50B2}"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48252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69BDDC8-52FA-4951-B50E-C293CA442F73}"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49754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81896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47681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56661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32749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0437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49366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10419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59AE5D-C256-4674-B9BD-A774F8F6B43F}"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70765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781566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85710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63543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76367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406E13F-98F1-4889-90BB-8D866D078607}"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279610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6191F2B-4E64-4A7F-83E5-0A173E7F9A9E}"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14762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58B4A-6B53-4DA3-8DD7-B948ED2FA67E}"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82458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732D7AE-D8C0-4B3A-B00A-E8FE1CE5DCA7}"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363324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F8FA5AB-10AB-492C-B8F0-77A9384898B9}"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8103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25ADF97-8789-4440-B2B1-06E023488A95}"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55287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438EFE4-7542-4994-8971-4098CE6EF83D}"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482123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F5BCA-A4D6-4DC6-91B5-DEF3A4E4A7C3}"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014083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DBBB0-B0B1-4BC5-BDD1-F279FB34D122}"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91076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2108A-E919-46BF-B996-203DE4424F8E}"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06858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6FBE898-5D8C-4D41-8C18-64575BEB50B2}"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82689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69BDDC8-52FA-4951-B50E-C293CA442F73}"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37041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924060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92512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61759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60612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501454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28D625A-CA0D-4BC5-94BC-21A5BD320CED}" type="datetime1">
              <a:rPr lang="en-CA" smtClean="0">
                <a:solidFill>
                  <a:prstClr val="black">
                    <a:tint val="75000"/>
                  </a:prstClr>
                </a:solidFill>
              </a:r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440792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593938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25854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47444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78359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56467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55348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30635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44991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91870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784433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84E6F7FC-2654-43C1-B34B-D93C1639E431}" type="datetime1">
              <a:rPr lang="en-CA" smtClean="0">
                <a:solidFill>
                  <a:prstClr val="black">
                    <a:tint val="75000"/>
                  </a:prstClr>
                </a:solidFill>
              </a:r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00658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570243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5273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368836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1290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48018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58595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818402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271461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8884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23375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EFA7C-5D4C-4DC9-BA58-03E9A8938722}" type="datetime1">
              <a:rPr lang="en-CA" smtClean="0">
                <a:solidFill>
                  <a:prstClr val="black">
                    <a:tint val="75000"/>
                  </a:prstClr>
                </a:solidFill>
              </a:r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59034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671473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02684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552091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414864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641144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52255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51433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496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29864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42954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7B3DE-EB80-4179-8BBB-0A3BDE1CC092}"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38406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61825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50547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098514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4936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74139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809603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030746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4201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018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t>10/01/2014</a:t>
            </a:fld>
            <a:endParaRPr lang="en-CA"/>
          </a:p>
        </p:txBody>
      </p:sp>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789506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E6DFF-45BE-4F8F-BCCC-95B6A759A290}"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47892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9B48D0B-CBA8-4286-99AA-14EF62FAA5EC}"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296960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4C68A47-DA10-48C7-B453-34EF7305D072}"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27470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6AD9C16-2FEC-40FA-A84A-7F9AB62DCD68}"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58792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4930383-51DD-48FE-9C30-3A92BD4C6F29}"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6412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781E9B-3BD4-4A10-BDBD-5E72F4E10E6C}"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072659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C104ACE-E4AA-4E13-9D12-64E4E62B4A49}"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7563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7A6F5F1-7248-4091-9687-0273E60ABDCD}" type="datetime1">
              <a:rPr lang="en-CA" smtClean="0">
                <a:solidFill>
                  <a:prstClr val="black">
                    <a:tint val="75000"/>
                  </a:prstClr>
                </a:solidFill>
              </a:r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654770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489D34A-025B-4598-8BBA-9415338B4D8F}" type="datetime1">
              <a:rPr lang="en-CA" smtClean="0">
                <a:solidFill>
                  <a:prstClr val="black">
                    <a:tint val="75000"/>
                  </a:prstClr>
                </a:solidFill>
              </a:r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37438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620D8-006E-4458-ABA5-F3B76DB4C638}" type="datetime1">
              <a:rPr lang="en-CA" smtClean="0">
                <a:solidFill>
                  <a:prstClr val="black">
                    <a:tint val="75000"/>
                  </a:prstClr>
                </a:solidFill>
              </a:r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858143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t>10/01/2014</a:t>
            </a:fld>
            <a:endParaRPr lang="en-CA"/>
          </a:p>
        </p:txBody>
      </p:sp>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894805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E04C1-7A02-4EF9-AF2E-87C985189FB9}"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95316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F45B0-4F2D-426C-9386-B4EB8E73824E}"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63880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3EFEAC5-D67D-492F-92CA-411CCC24DD61}"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49755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7C1C6F5B-71A3-4000-8111-9594C899106B}"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89513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804EA16-C0F8-44C4-B90E-D58D8AF683EC}"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032649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A3DB490-AB12-4E40-991D-AA628002B35A}"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672822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AB8F2C-A06F-4C85-A78F-4A5C76444B6F}"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478309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7D34DFE6-6B17-44E4-B342-A238AB12191E}"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50566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C89E93D-AD5F-43AB-AD0D-CCC925A8F397}" type="datetime1">
              <a:rPr lang="en-CA" smtClean="0">
                <a:solidFill>
                  <a:prstClr val="black">
                    <a:tint val="75000"/>
                  </a:prstClr>
                </a:solidFill>
              </a:r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65812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CB295EF-B6B6-428F-B398-74F28B86C553}" type="datetime1">
              <a:rPr lang="en-CA" smtClean="0">
                <a:solidFill>
                  <a:prstClr val="black">
                    <a:tint val="75000"/>
                  </a:prstClr>
                </a:solidFill>
              </a:r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19417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t>10/01/2014</a:t>
            </a:fld>
            <a:endParaRPr lang="en-CA"/>
          </a:p>
        </p:txBody>
      </p:sp>
      <p:sp>
        <p:nvSpPr>
          <p:cNvPr id="6" name="Footer Placeholder 5"/>
          <p:cNvSpPr>
            <a:spLocks noGrp="1"/>
          </p:cNvSpPr>
          <p:nvPr>
            <p:ph type="ftr" sz="quarter" idx="11"/>
          </p:nvPr>
        </p:nvSpPr>
        <p:spPr/>
        <p:txBody>
          <a:bodyPr/>
          <a:lstStyle/>
          <a:p>
            <a:r>
              <a:rPr lang="en-CA" smtClean="0"/>
              <a:t>Academic Plan Project Teams Fall 2013</a:t>
            </a:r>
            <a:endParaRPr lang="en-CA"/>
          </a:p>
        </p:txBody>
      </p:sp>
      <p:sp>
        <p:nvSpPr>
          <p:cNvPr id="7" name="Slide Number Placeholder 6"/>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5099985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228E1-0910-4907-966D-70278094B72D}" type="datetime1">
              <a:rPr lang="en-CA" smtClean="0">
                <a:solidFill>
                  <a:prstClr val="black">
                    <a:tint val="75000"/>
                  </a:prstClr>
                </a:solidFill>
              </a:r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77379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BF12B-ED3B-4AB3-8EF5-6A076B26A988}"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991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8CFAF4-A648-4E2C-9724-96FBCA175463}" type="datetime1">
              <a:rPr lang="en-CA" smtClean="0">
                <a:solidFill>
                  <a:prstClr val="black">
                    <a:tint val="75000"/>
                  </a:prstClr>
                </a:solidFill>
              </a:r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367388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A4E6908-8732-445B-A5FC-D12A759C8A8A}"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1353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34A84EA-BD76-4C5F-9347-1E91AC8DE7FC}"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49203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0784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358013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0800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651367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993937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t>10/01/2014</a:t>
            </a:fld>
            <a:endParaRPr lang="en-CA"/>
          </a:p>
        </p:txBody>
      </p:sp>
      <p:sp>
        <p:nvSpPr>
          <p:cNvPr id="8" name="Footer Placeholder 7"/>
          <p:cNvSpPr>
            <a:spLocks noGrp="1"/>
          </p:cNvSpPr>
          <p:nvPr>
            <p:ph type="ftr" sz="quarter" idx="11"/>
          </p:nvPr>
        </p:nvSpPr>
        <p:spPr/>
        <p:txBody>
          <a:bodyPr/>
          <a:lstStyle/>
          <a:p>
            <a:r>
              <a:rPr lang="en-CA" smtClean="0"/>
              <a:t>Academic Plan Project Teams Fall 2013</a:t>
            </a:r>
            <a:endParaRPr lang="en-CA"/>
          </a:p>
        </p:txBody>
      </p:sp>
      <p:sp>
        <p:nvSpPr>
          <p:cNvPr id="9" name="Slide Number Placeholder 8"/>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3769608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73628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00325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71382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378503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92398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761090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12185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16613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369871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35817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t>10/01/2014</a:t>
            </a:fld>
            <a:endParaRPr lang="en-CA"/>
          </a:p>
        </p:txBody>
      </p:sp>
      <p:sp>
        <p:nvSpPr>
          <p:cNvPr id="4" name="Footer Placeholder 3"/>
          <p:cNvSpPr>
            <a:spLocks noGrp="1"/>
          </p:cNvSpPr>
          <p:nvPr>
            <p:ph type="ftr" sz="quarter" idx="11"/>
          </p:nvPr>
        </p:nvSpPr>
        <p:spPr/>
        <p:txBody>
          <a:bodyPr/>
          <a:lstStyle/>
          <a:p>
            <a:r>
              <a:rPr lang="en-CA" smtClean="0"/>
              <a:t>Academic Plan Project Teams Fall 2013</a:t>
            </a:r>
            <a:endParaRPr lang="en-CA"/>
          </a:p>
        </p:txBody>
      </p:sp>
      <p:sp>
        <p:nvSpPr>
          <p:cNvPr id="5" name="Slide Number Placeholder 4"/>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4024435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62764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56409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391396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32243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45002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94213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926363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15189FC-4D1F-46AF-94B6-88DAFFCB53EA}"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582223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1069225-7BDB-4518-B8BB-1681DE44FF1A}"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72615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F17AEF-356D-4D45-ABB6-01ACB6A6CBB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73897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t>10/01/2014</a:t>
            </a:fld>
            <a:endParaRPr lang="en-CA"/>
          </a:p>
        </p:txBody>
      </p:sp>
      <p:sp>
        <p:nvSpPr>
          <p:cNvPr id="3" name="Footer Placeholder 2"/>
          <p:cNvSpPr>
            <a:spLocks noGrp="1"/>
          </p:cNvSpPr>
          <p:nvPr>
            <p:ph type="ftr" sz="quarter" idx="11"/>
          </p:nvPr>
        </p:nvSpPr>
        <p:spPr/>
        <p:txBody>
          <a:bodyPr/>
          <a:lstStyle/>
          <a:p>
            <a:r>
              <a:rPr lang="en-CA" smtClean="0"/>
              <a:t>Academic Plan Project Teams Fall 2013</a:t>
            </a:r>
            <a:endParaRPr lang="en-CA"/>
          </a:p>
        </p:txBody>
      </p:sp>
      <p:sp>
        <p:nvSpPr>
          <p:cNvPr id="4" name="Slide Number Placeholder 3"/>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4077298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E4409F0-8299-4947-8C11-FC2A433DA357}"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981056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A59C091-D902-46EF-891E-37A1F907E5F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19585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9D63BBC-737D-4AB1-A07F-5E3EEEE4694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31857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8FF13-5FD0-496A-A7A7-5EAB00DDA997}"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88501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EED4A-753B-48A2-9FF9-BCCB2545A0A0}"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38395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F541FD-6DBE-4BBA-B92D-CC9BABF60358}"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05816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208C1D1-04B8-44D0-98E3-DF9D173051D3}"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5474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2EEBB2E-E3DF-4A18-8077-F1F1C58D976F}"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04183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C794000-70F1-4368-92B0-B9FE12D5D600}"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93906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83D4108-6335-4D30-9B5F-2C99D1D82B85}"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1958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t>10/01/2014</a:t>
            </a:fld>
            <a:endParaRPr lang="en-CA"/>
          </a:p>
        </p:txBody>
      </p:sp>
      <p:sp>
        <p:nvSpPr>
          <p:cNvPr id="6" name="Footer Placeholder 5"/>
          <p:cNvSpPr>
            <a:spLocks noGrp="1"/>
          </p:cNvSpPr>
          <p:nvPr>
            <p:ph type="ftr" sz="quarter" idx="11"/>
          </p:nvPr>
        </p:nvSpPr>
        <p:spPr/>
        <p:txBody>
          <a:bodyPr/>
          <a:lstStyle/>
          <a:p>
            <a:r>
              <a:rPr lang="en-CA" smtClean="0"/>
              <a:t>Academic Plan Project Teams Fall 2013</a:t>
            </a:r>
            <a:endParaRPr lang="en-CA"/>
          </a:p>
        </p:txBody>
      </p:sp>
      <p:sp>
        <p:nvSpPr>
          <p:cNvPr id="7" name="Slide Number Placeholder 6"/>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1614418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8B26-FA1C-4E8B-99B3-AD85D2FFB0A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3985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2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3D4B546-8F6A-4384-B592-D457BE5C92BD}"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761395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EFF4D15-1D57-4205-8C25-C55169797F7D}" type="datetime1">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50040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B43F888-E4CE-4CC5-B9EC-1858F9375B60}" type="datetime1">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623828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29086-4108-466E-B375-D09D975EBAA6}" type="datetime1">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80287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4"/>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19" y="143512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C6701-E4B4-476A-8BAF-7D143C78A474}"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12290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3313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D0E8A54-DEF8-4610-B00E-7704E0DD8A81}"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41581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E23E559-7B0B-41F6-839F-9068D2527E59}"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00074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70818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28AA94-884A-43E7-82C6-4872DE416785}" type="datetime1">
              <a:rPr lang="en-CA" smtClean="0"/>
              <a:t>10/01/2014</a:t>
            </a:fld>
            <a:endParaRPr lang="en-CA"/>
          </a:p>
        </p:txBody>
      </p:sp>
      <p:sp>
        <p:nvSpPr>
          <p:cNvPr id="6" name="Footer Placeholder 5"/>
          <p:cNvSpPr>
            <a:spLocks noGrp="1"/>
          </p:cNvSpPr>
          <p:nvPr>
            <p:ph type="ftr" sz="quarter" idx="11"/>
          </p:nvPr>
        </p:nvSpPr>
        <p:spPr/>
        <p:txBody>
          <a:bodyPr/>
          <a:lstStyle/>
          <a:p>
            <a:r>
              <a:rPr lang="en-CA" smtClean="0"/>
              <a:t>Academic Plan Project Teams Fall 2013</a:t>
            </a:r>
            <a:endParaRPr lang="en-CA"/>
          </a:p>
        </p:txBody>
      </p:sp>
      <p:sp>
        <p:nvSpPr>
          <p:cNvPr id="7" name="Slide Number Placeholder 6"/>
          <p:cNvSpPr>
            <a:spLocks noGrp="1"/>
          </p:cNvSpPr>
          <p:nvPr>
            <p:ph type="sldNum" sz="quarter" idx="12"/>
          </p:nvPr>
        </p:nvSpPr>
        <p:spPr/>
        <p:txBody>
          <a:bodyPr/>
          <a:lstStyle/>
          <a:p>
            <a:fld id="{FDF13989-D899-4263-8902-D96AE28ABC34}" type="slidenum">
              <a:rPr lang="en-CA" smtClean="0"/>
              <a:t>‹#›</a:t>
            </a:fld>
            <a:endParaRPr lang="en-CA"/>
          </a:p>
        </p:txBody>
      </p:sp>
    </p:spTree>
    <p:extLst>
      <p:ext uri="{BB962C8B-B14F-4D97-AF65-F5344CB8AC3E}">
        <p14:creationId xmlns:p14="http://schemas.microsoft.com/office/powerpoint/2010/main" val="24561484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88652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34429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989948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127156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185464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32352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36382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09380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434342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885091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t>10/01/2014</a:t>
            </a:fld>
            <a:endParaRPr lang="en-CA"/>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t>Academic Plan Project Teams Fall 2013</a:t>
            </a:r>
            <a:endParaRPr lang="en-CA"/>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t>‹#›</a:t>
            </a:fld>
            <a:endParaRPr lang="en-CA"/>
          </a:p>
        </p:txBody>
      </p:sp>
    </p:spTree>
    <p:extLst>
      <p:ext uri="{BB962C8B-B14F-4D97-AF65-F5344CB8AC3E}">
        <p14:creationId xmlns:p14="http://schemas.microsoft.com/office/powerpoint/2010/main" val="2657473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5592314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8416220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F32EF-31A8-47EF-9018-FFFCAF9A37B7}"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7020798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8685035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F32EF-31A8-47EF-9018-FFFCAF9A37B7}"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B536A-22C1-4CE6-B4C9-7D08FBC3B84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894685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585677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6256477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1517869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0915144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073D4-030B-489A-9D80-E9E9B50329A8}"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102494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AE126-1914-4ED3-8C19-C92C4CE83CCF}"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535090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33102-2CE7-42D3-A029-B15C95287E54}" type="datetime1">
              <a:rPr lang="en-CA" smtClean="0">
                <a:solidFill>
                  <a:prstClr val="black">
                    <a:tint val="75000"/>
                  </a:prstClr>
                </a:solidFill>
              </a:r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282E6-D43E-47AC-9ACD-876628F2F3E9}"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8792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849319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968860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4C45-3CF5-453E-8743-985370B9BE34}"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C2U Pathways</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D0C5B-1C05-4650-B2CE-D5E6214AB8C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6794677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2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80C5B-D7DF-4395-B0A1-BD614AB48A1D}" type="datetime1">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3989-D899-4263-8902-D96AE28ABC34}"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393745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mc:Choice xmlns:p14="http://schemas.microsoft.com/office/powerpoint/2010/main" Requires="p14">
      <p:transition p14:dur="0"/>
    </mc:Choice>
    <mc:Fallback>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E10-BC46-45EB-AF04-D37ED9AB7CFE}" type="datetimeFigureOut">
              <a:rPr lang="en-CA" smtClean="0">
                <a:solidFill>
                  <a:prstClr val="black">
                    <a:tint val="75000"/>
                  </a:prstClr>
                </a:solidFill>
              </a:rPr>
              <a:pPr/>
              <a:t>10/01/2014</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4F7AE-1585-4F70-9C25-B071B9C0FF3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4126456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9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03.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90.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rgbClr val="800000"/>
                </a:solidFill>
                <a:effectLst>
                  <a:outerShdw blurRad="38100" dist="38100" dir="2700000" algn="tl">
                    <a:srgbClr val="000000">
                      <a:alpha val="43137"/>
                    </a:srgbClr>
                  </a:outerShdw>
                </a:effectLst>
              </a:rPr>
              <a:t>Technology   </a:t>
            </a:r>
            <a:r>
              <a:rPr lang="en-CA" dirty="0" smtClean="0">
                <a:solidFill>
                  <a:schemeClr val="bg2">
                    <a:lumMod val="25000"/>
                  </a:schemeClr>
                </a:solidFill>
                <a:effectLst>
                  <a:outerShdw blurRad="38100" dist="38100" dir="2700000" algn="tl">
                    <a:srgbClr val="000000">
                      <a:alpha val="43137"/>
                    </a:srgbClr>
                  </a:outerShdw>
                </a:effectLst>
              </a:rPr>
              <a:t>Pathways</a:t>
            </a:r>
            <a:r>
              <a:rPr lang="en-CA" dirty="0" smtClean="0">
                <a:effectLst>
                  <a:outerShdw blurRad="38100" dist="38100" dir="2700000" algn="tl">
                    <a:srgbClr val="000000">
                      <a:alpha val="43137"/>
                    </a:srgbClr>
                  </a:outerShdw>
                </a:effectLst>
              </a:rPr>
              <a:t>   </a:t>
            </a:r>
            <a:r>
              <a:rPr lang="en-CA" dirty="0" smtClean="0">
                <a:solidFill>
                  <a:srgbClr val="800000"/>
                </a:solidFill>
                <a:effectLst>
                  <a:outerShdw blurRad="38100" dist="38100" dir="2700000" algn="tl">
                    <a:srgbClr val="000000">
                      <a:alpha val="43137"/>
                    </a:srgbClr>
                  </a:outerShdw>
                </a:effectLst>
              </a:rPr>
              <a:t>Learning </a:t>
            </a:r>
            <a:r>
              <a:rPr lang="en-CA" dirty="0" smtClean="0">
                <a:effectLst>
                  <a:outerShdw blurRad="38100" dist="38100" dir="2700000" algn="tl">
                    <a:srgbClr val="000000">
                      <a:alpha val="43137"/>
                    </a:srgbClr>
                  </a:outerShdw>
                </a:effectLst>
              </a:rPr>
              <a:t> </a:t>
            </a:r>
            <a:br>
              <a:rPr lang="en-CA" dirty="0" smtClean="0">
                <a:effectLst>
                  <a:outerShdw blurRad="38100" dist="38100" dir="2700000" algn="tl">
                    <a:srgbClr val="000000">
                      <a:alpha val="43137"/>
                    </a:srgbClr>
                  </a:outerShdw>
                </a:effectLst>
              </a:rPr>
            </a:br>
            <a:r>
              <a:rPr lang="en-CA" dirty="0" smtClean="0">
                <a:effectLst>
                  <a:outerShdw blurRad="38100" dist="38100" dir="2700000" algn="tl">
                    <a:srgbClr val="000000">
                      <a:alpha val="43137"/>
                    </a:srgbClr>
                  </a:outerShdw>
                </a:effectLst>
              </a:rPr>
              <a:t> </a:t>
            </a:r>
            <a:r>
              <a:rPr lang="en-CA" dirty="0" smtClean="0">
                <a:solidFill>
                  <a:schemeClr val="bg2">
                    <a:lumMod val="25000"/>
                  </a:schemeClr>
                </a:solidFill>
                <a:effectLst>
                  <a:outerShdw blurRad="38100" dist="38100" dir="2700000" algn="tl">
                    <a:srgbClr val="000000">
                      <a:alpha val="43137"/>
                    </a:srgbClr>
                  </a:outerShdw>
                </a:effectLst>
              </a:rPr>
              <a:t>21</a:t>
            </a:r>
            <a:r>
              <a:rPr lang="en-CA" baseline="30000" dirty="0" smtClean="0">
                <a:solidFill>
                  <a:schemeClr val="bg2">
                    <a:lumMod val="25000"/>
                  </a:schemeClr>
                </a:solidFill>
                <a:effectLst>
                  <a:outerShdw blurRad="38100" dist="38100" dir="2700000" algn="tl">
                    <a:srgbClr val="000000">
                      <a:alpha val="43137"/>
                    </a:srgbClr>
                  </a:outerShdw>
                </a:effectLst>
              </a:rPr>
              <a:t>st</a:t>
            </a:r>
            <a:r>
              <a:rPr lang="en-CA" dirty="0" smtClean="0">
                <a:solidFill>
                  <a:schemeClr val="bg2">
                    <a:lumMod val="25000"/>
                  </a:schemeClr>
                </a:solidFill>
                <a:effectLst>
                  <a:outerShdw blurRad="38100" dist="38100" dir="2700000" algn="tl">
                    <a:srgbClr val="000000">
                      <a:alpha val="43137"/>
                    </a:srgbClr>
                  </a:outerShdw>
                </a:effectLst>
              </a:rPr>
              <a:t> Century Skills   </a:t>
            </a:r>
            <a:r>
              <a:rPr lang="en-CA" dirty="0" smtClean="0">
                <a:solidFill>
                  <a:srgbClr val="800000"/>
                </a:solidFill>
                <a:effectLst>
                  <a:outerShdw blurRad="38100" dist="38100" dir="2700000" algn="tl">
                    <a:srgbClr val="000000">
                      <a:alpha val="43137"/>
                    </a:srgbClr>
                  </a:outerShdw>
                </a:effectLst>
              </a:rPr>
              <a:t>Connections</a:t>
            </a:r>
            <a:endParaRPr lang="en-CA" dirty="0">
              <a:solidFill>
                <a:srgbClr val="8000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208" y="1606038"/>
            <a:ext cx="8143583" cy="4514286"/>
          </a:xfrm>
        </p:spPr>
      </p:pic>
      <p:sp>
        <p:nvSpPr>
          <p:cNvPr id="4" name="Footer Placeholder 3"/>
          <p:cNvSpPr>
            <a:spLocks noGrp="1"/>
          </p:cNvSpPr>
          <p:nvPr>
            <p:ph type="ftr" sz="quarter" idx="11"/>
          </p:nvPr>
        </p:nvSpPr>
        <p:spPr/>
        <p:txBody>
          <a:bodyPr/>
          <a:lstStyle/>
          <a:p>
            <a:r>
              <a:rPr lang="en-CA" smtClean="0"/>
              <a:t>Academic Plan Project Teams Fall 2013</a:t>
            </a:r>
            <a:endParaRPr lang="en-CA"/>
          </a:p>
        </p:txBody>
      </p:sp>
      <p:sp>
        <p:nvSpPr>
          <p:cNvPr id="5" name="Slide Number Placeholder 4"/>
          <p:cNvSpPr>
            <a:spLocks noGrp="1"/>
          </p:cNvSpPr>
          <p:nvPr>
            <p:ph type="sldNum" sz="quarter" idx="12"/>
          </p:nvPr>
        </p:nvSpPr>
        <p:spPr/>
        <p:txBody>
          <a:bodyPr/>
          <a:lstStyle/>
          <a:p>
            <a:fld id="{FDF13989-D899-4263-8902-D96AE28ABC34}" type="slidenum">
              <a:rPr lang="en-CA" smtClean="0"/>
              <a:t>1</a:t>
            </a:fld>
            <a:endParaRPr lang="en-CA"/>
          </a:p>
        </p:txBody>
      </p:sp>
    </p:spTree>
    <p:extLst>
      <p:ext uri="{BB962C8B-B14F-4D97-AF65-F5344CB8AC3E}">
        <p14:creationId xmlns:p14="http://schemas.microsoft.com/office/powerpoint/2010/main" val="27697068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1143000"/>
          </a:xfrm>
        </p:spPr>
        <p:txBody>
          <a:bodyPr>
            <a:normAutofit/>
          </a:bodyPr>
          <a:lstStyle/>
          <a:p>
            <a:r>
              <a:rPr lang="en-CA" sz="4000" b="1" dirty="0">
                <a:solidFill>
                  <a:srgbClr val="660033"/>
                </a:solidFill>
                <a:effectLst>
                  <a:outerShdw blurRad="38100" dist="38100" dir="2700000" algn="tl">
                    <a:srgbClr val="000000">
                      <a:alpha val="43137"/>
                    </a:srgbClr>
                  </a:outerShdw>
                </a:effectLst>
              </a:rPr>
              <a:t>Five Institutional </a:t>
            </a:r>
            <a:r>
              <a:rPr lang="en-CA" sz="4000" b="1" dirty="0" smtClean="0">
                <a:solidFill>
                  <a:srgbClr val="660033"/>
                </a:solidFill>
                <a:effectLst>
                  <a:outerShdw blurRad="38100" dist="38100" dir="2700000" algn="tl">
                    <a:srgbClr val="000000">
                      <a:alpha val="43137"/>
                    </a:srgbClr>
                  </a:outerShdw>
                </a:effectLst>
              </a:rPr>
              <a:t>Learning </a:t>
            </a:r>
            <a:r>
              <a:rPr lang="en-CA" sz="4000" b="1" dirty="0">
                <a:solidFill>
                  <a:srgbClr val="660033"/>
                </a:solidFill>
                <a:effectLst>
                  <a:outerShdw blurRad="38100" dist="38100" dir="2700000" algn="tl">
                    <a:srgbClr val="000000">
                      <a:alpha val="43137"/>
                    </a:srgbClr>
                  </a:outerShdw>
                </a:effectLst>
              </a:rPr>
              <a:t>Outcomes </a:t>
            </a:r>
            <a:r>
              <a:rPr lang="en-CA" sz="4000" dirty="0">
                <a:solidFill>
                  <a:prstClr val="black"/>
                </a:solidFill>
              </a:rPr>
              <a:t/>
            </a:r>
            <a:br>
              <a:rPr lang="en-CA" sz="4000" dirty="0">
                <a:solidFill>
                  <a:prstClr val="black"/>
                </a:solidFill>
              </a:rPr>
            </a:br>
            <a:r>
              <a:rPr lang="en-CA" sz="1800" dirty="0">
                <a:solidFill>
                  <a:prstClr val="black"/>
                </a:solidFill>
              </a:rPr>
              <a:t>Approved by Board of Governors April 2013</a:t>
            </a:r>
            <a:endParaRPr lang="en-CA" dirty="0"/>
          </a:p>
        </p:txBody>
      </p:sp>
      <p:sp>
        <p:nvSpPr>
          <p:cNvPr id="5" name="Content Placeholder 2"/>
          <p:cNvSpPr>
            <a:spLocks noGrp="1"/>
          </p:cNvSpPr>
          <p:nvPr>
            <p:ph idx="1"/>
          </p:nvPr>
        </p:nvSpPr>
        <p:spPr>
          <a:xfrm>
            <a:off x="1043608" y="1556792"/>
            <a:ext cx="7643192" cy="4525963"/>
          </a:xfrm>
        </p:spPr>
        <p:txBody>
          <a:bodyPr/>
          <a:lstStyle/>
          <a:p>
            <a:pPr marL="0" indent="0">
              <a:buNone/>
            </a:pPr>
            <a:r>
              <a:rPr lang="en-CA" sz="2400" b="1" dirty="0" smtClean="0">
                <a:solidFill>
                  <a:srgbClr val="660033"/>
                </a:solidFill>
              </a:rPr>
              <a:t>     </a:t>
            </a:r>
            <a:r>
              <a:rPr lang="en-CA" sz="2400" b="1" dirty="0" smtClean="0">
                <a:solidFill>
                  <a:srgbClr val="7F1E2F"/>
                </a:solidFill>
              </a:rPr>
              <a:t>Mohawk College Graduates </a:t>
            </a:r>
            <a:r>
              <a:rPr lang="en-CA" sz="2400" b="1" dirty="0" smtClean="0"/>
              <a:t>upon completion of  one, two, or three year programs will be able to demonstrate their skills as:</a:t>
            </a:r>
          </a:p>
          <a:p>
            <a:pPr marL="742950" indent="-742950">
              <a:buFont typeface="+mj-lt"/>
              <a:buAutoNum type="arabicPeriod"/>
            </a:pPr>
            <a:r>
              <a:rPr lang="en-CA" sz="3600" b="1" dirty="0" smtClean="0">
                <a:solidFill>
                  <a:srgbClr val="660033"/>
                </a:solidFill>
                <a:effectLst>
                  <a:outerShdw blurRad="38100" dist="38100" dir="2700000" algn="tl">
                    <a:srgbClr val="000000">
                      <a:alpha val="43137"/>
                    </a:srgbClr>
                  </a:outerShdw>
                </a:effectLst>
              </a:rPr>
              <a:t>Communicators</a:t>
            </a:r>
          </a:p>
          <a:p>
            <a:pPr marL="742950" indent="-742950">
              <a:buFont typeface="+mj-lt"/>
              <a:buAutoNum type="arabicPeriod"/>
            </a:pPr>
            <a:r>
              <a:rPr lang="en-CA" sz="3600" b="1" dirty="0" smtClean="0">
                <a:solidFill>
                  <a:srgbClr val="660033"/>
                </a:solidFill>
                <a:effectLst>
                  <a:outerShdw blurRad="38100" dist="38100" dir="2700000" algn="tl">
                    <a:srgbClr val="000000">
                      <a:alpha val="43137"/>
                    </a:srgbClr>
                  </a:outerShdw>
                </a:effectLst>
              </a:rPr>
              <a:t>Collaborators</a:t>
            </a:r>
          </a:p>
          <a:p>
            <a:pPr marL="742950" indent="-742950">
              <a:buFont typeface="+mj-lt"/>
              <a:buAutoNum type="arabicPeriod"/>
            </a:pPr>
            <a:r>
              <a:rPr lang="en-CA" sz="3600" b="1" dirty="0" smtClean="0">
                <a:solidFill>
                  <a:srgbClr val="660033"/>
                </a:solidFill>
                <a:effectLst>
                  <a:outerShdw blurRad="38100" dist="38100" dir="2700000" algn="tl">
                    <a:srgbClr val="000000">
                      <a:alpha val="43137"/>
                    </a:srgbClr>
                  </a:outerShdw>
                </a:effectLst>
              </a:rPr>
              <a:t>Critical Thinkers</a:t>
            </a:r>
          </a:p>
          <a:p>
            <a:pPr marL="742950" indent="-742950">
              <a:buFont typeface="+mj-lt"/>
              <a:buAutoNum type="arabicPeriod"/>
            </a:pPr>
            <a:r>
              <a:rPr lang="en-CA" sz="3600" b="1" dirty="0" smtClean="0">
                <a:solidFill>
                  <a:srgbClr val="660033"/>
                </a:solidFill>
                <a:effectLst>
                  <a:outerShdw blurRad="38100" dist="38100" dir="2700000" algn="tl">
                    <a:srgbClr val="000000">
                      <a:alpha val="43137"/>
                    </a:srgbClr>
                  </a:outerShdw>
                </a:effectLst>
              </a:rPr>
              <a:t>Continuous Learners</a:t>
            </a:r>
          </a:p>
          <a:p>
            <a:pPr marL="742950" indent="-742950">
              <a:buFont typeface="+mj-lt"/>
              <a:buAutoNum type="arabicPeriod"/>
            </a:pPr>
            <a:r>
              <a:rPr lang="en-CA" sz="3600" b="1" dirty="0" smtClean="0">
                <a:solidFill>
                  <a:srgbClr val="660033"/>
                </a:solidFill>
                <a:effectLst>
                  <a:outerShdw blurRad="38100" dist="38100" dir="2700000" algn="tl">
                    <a:srgbClr val="000000">
                      <a:alpha val="43137"/>
                    </a:srgbClr>
                  </a:outerShdw>
                </a:effectLst>
              </a:rPr>
              <a:t>Responsible Citizens</a:t>
            </a:r>
            <a:endParaRPr lang="en-CA" sz="3600" b="1" dirty="0">
              <a:solidFill>
                <a:srgbClr val="660033"/>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C6AA72D-95A0-47D8-8541-DE185BB56641}" type="slidenum">
              <a:rPr lang="en-CA" smtClean="0">
                <a:solidFill>
                  <a:prstClr val="black">
                    <a:tint val="75000"/>
                  </a:prstClr>
                </a:solidFill>
              </a:rPr>
              <a:pPr/>
              <a:t>10</a:t>
            </a:fld>
            <a:endParaRPr lang="en-CA">
              <a:solidFill>
                <a:prstClr val="black">
                  <a:tint val="75000"/>
                </a:prstClr>
              </a:solidFill>
            </a:endParaRPr>
          </a:p>
        </p:txBody>
      </p:sp>
    </p:spTree>
    <p:extLst>
      <p:ext uri="{BB962C8B-B14F-4D97-AF65-F5344CB8AC3E}">
        <p14:creationId xmlns:p14="http://schemas.microsoft.com/office/powerpoint/2010/main" val="3867168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74638"/>
            <a:ext cx="7931224" cy="1143000"/>
          </a:xfrm>
        </p:spPr>
        <p:txBody>
          <a:bodyPr>
            <a:noAutofit/>
          </a:bodyPr>
          <a:lstStyle/>
          <a:p>
            <a:r>
              <a:rPr lang="en-US" sz="3200" b="1" dirty="0" smtClean="0">
                <a:solidFill>
                  <a:srgbClr val="700611"/>
                </a:solidFill>
                <a:effectLst>
                  <a:outerShdw blurRad="38100" dist="38100" dir="2700000" algn="tl">
                    <a:srgbClr val="000000">
                      <a:alpha val="43137"/>
                    </a:srgbClr>
                  </a:outerShdw>
                </a:effectLst>
                <a:latin typeface="+mn-lt"/>
              </a:rPr>
              <a:t>11 Essential Employability Skills </a:t>
            </a:r>
            <a:br>
              <a:rPr lang="en-US" sz="3200" b="1" dirty="0" smtClean="0">
                <a:solidFill>
                  <a:srgbClr val="700611"/>
                </a:solidFill>
                <a:effectLst>
                  <a:outerShdw blurRad="38100" dist="38100" dir="2700000" algn="tl">
                    <a:srgbClr val="000000">
                      <a:alpha val="43137"/>
                    </a:srgbClr>
                  </a:outerShdw>
                </a:effectLst>
                <a:latin typeface="+mn-lt"/>
              </a:rPr>
            </a:br>
            <a:r>
              <a:rPr lang="en-US" sz="3200" b="1" dirty="0" smtClean="0">
                <a:solidFill>
                  <a:srgbClr val="700611"/>
                </a:solidFill>
                <a:effectLst>
                  <a:outerShdw blurRad="38100" dist="38100" dir="2700000" algn="tl">
                    <a:srgbClr val="000000">
                      <a:alpha val="43137"/>
                    </a:srgbClr>
                  </a:outerShdw>
                </a:effectLst>
                <a:latin typeface="+mn-lt"/>
              </a:rPr>
              <a:t>Map to our 5 Institutional Learning Outcomes</a:t>
            </a:r>
            <a:r>
              <a:rPr lang="en-US" sz="3200" dirty="0" smtClean="0">
                <a:solidFill>
                  <a:srgbClr val="700611"/>
                </a:solidFill>
                <a:latin typeface="+mn-lt"/>
              </a:rPr>
              <a:t/>
            </a:r>
            <a:br>
              <a:rPr lang="en-US" sz="3200" dirty="0" smtClean="0">
                <a:solidFill>
                  <a:srgbClr val="700611"/>
                </a:solidFill>
                <a:latin typeface="+mn-lt"/>
              </a:rPr>
            </a:br>
            <a:endParaRPr lang="en-CA" sz="3200" dirty="0">
              <a:solidFill>
                <a:srgbClr val="700611"/>
              </a:solidFill>
              <a:effectLst>
                <a:outerShdw blurRad="38100" dist="38100" dir="2700000" algn="tl">
                  <a:srgbClr val="000000">
                    <a:alpha val="43137"/>
                  </a:srgbClr>
                </a:outerShdw>
              </a:effectLst>
              <a:latin typeface="+mn-lt"/>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39642" y="1600200"/>
            <a:ext cx="4864715" cy="4525963"/>
          </a:xfrm>
          <a:prstGeom prst="rect">
            <a:avLst/>
          </a:prstGeom>
          <a:ln w="38100" cap="sq">
            <a:solidFill>
              <a:srgbClr val="6C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4120298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t>Academic Plan Project Teams Fall 2013</a:t>
            </a:r>
            <a:endParaRPr lang="en-CA"/>
          </a:p>
        </p:txBody>
      </p:sp>
      <p:sp>
        <p:nvSpPr>
          <p:cNvPr id="3" name="Slide Number Placeholder 2"/>
          <p:cNvSpPr>
            <a:spLocks noGrp="1"/>
          </p:cNvSpPr>
          <p:nvPr>
            <p:ph type="sldNum" sz="quarter" idx="12"/>
          </p:nvPr>
        </p:nvSpPr>
        <p:spPr/>
        <p:txBody>
          <a:bodyPr/>
          <a:lstStyle/>
          <a:p>
            <a:fld id="{FDF13989-D899-4263-8902-D96AE28ABC34}" type="slidenum">
              <a:rPr lang="en-CA" smtClean="0"/>
              <a:t>12</a:t>
            </a:fld>
            <a:endParaRPr lang="en-C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52479"/>
            <a:ext cx="5112568" cy="6221221"/>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3110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dirty="0" smtClean="0"/>
              <a:t>Academic Plan Project Teams Fall 2013</a:t>
            </a:r>
            <a:endParaRPr lang="en-CA" dirty="0"/>
          </a:p>
        </p:txBody>
      </p:sp>
      <p:sp>
        <p:nvSpPr>
          <p:cNvPr id="5" name="Slide Number Placeholder 4"/>
          <p:cNvSpPr>
            <a:spLocks noGrp="1"/>
          </p:cNvSpPr>
          <p:nvPr>
            <p:ph type="sldNum" sz="quarter" idx="12"/>
          </p:nvPr>
        </p:nvSpPr>
        <p:spPr/>
        <p:txBody>
          <a:bodyPr/>
          <a:lstStyle/>
          <a:p>
            <a:fld id="{FDF13989-D899-4263-8902-D96AE28ABC34}" type="slidenum">
              <a:rPr lang="en-CA" smtClean="0"/>
              <a:t>13</a:t>
            </a:fld>
            <a:endParaRPr lang="en-CA" dirty="0"/>
          </a:p>
        </p:txBody>
      </p:sp>
      <p:sp>
        <p:nvSpPr>
          <p:cNvPr id="9" name="Title 8"/>
          <p:cNvSpPr>
            <a:spLocks noGrp="1"/>
          </p:cNvSpPr>
          <p:nvPr>
            <p:ph type="title" idx="4294967295"/>
          </p:nvPr>
        </p:nvSpPr>
        <p:spPr>
          <a:xfrm>
            <a:off x="467544" y="274638"/>
            <a:ext cx="8208912" cy="1143000"/>
          </a:xfrm>
        </p:spPr>
        <p:txBody>
          <a:bodyPr>
            <a:normAutofit fontScale="90000"/>
          </a:bodyPr>
          <a:lstStyle/>
          <a:p>
            <a:r>
              <a:rPr lang="en-US" sz="2800" dirty="0" smtClean="0"/>
              <a:t>US: National Institute for Learning Outcomes Assessment</a:t>
            </a:r>
            <a:br>
              <a:rPr lang="en-US" sz="2800" dirty="0" smtClean="0"/>
            </a:br>
            <a:r>
              <a:rPr lang="en-US" sz="2800" dirty="0" smtClean="0"/>
              <a:t>CDN: Measuring the Value of a Postsecondary Education</a:t>
            </a:r>
            <a:endParaRPr lang="en-CA" sz="2800" dirty="0"/>
          </a:p>
        </p:txBody>
      </p:sp>
      <p:pic>
        <p:nvPicPr>
          <p:cNvPr id="2053" name="Picture 5"/>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11560" y="1655674"/>
            <a:ext cx="3600450"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28800"/>
            <a:ext cx="30861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72523"/>
            <a:ext cx="3477157" cy="4202226"/>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4487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14</a:t>
            </a:fld>
            <a:endParaRPr lang="en-CA">
              <a:solidFill>
                <a:prstClr val="black">
                  <a:tint val="75000"/>
                </a:prstClr>
              </a:solidFill>
            </a:endParaRPr>
          </a:p>
        </p:txBody>
      </p:sp>
      <p:sp>
        <p:nvSpPr>
          <p:cNvPr id="4" name="Title 3"/>
          <p:cNvSpPr>
            <a:spLocks noGrp="1"/>
          </p:cNvSpPr>
          <p:nvPr>
            <p:ph type="title" idx="4294967295"/>
          </p:nvPr>
        </p:nvSpPr>
        <p:spPr>
          <a:xfrm>
            <a:off x="323526" y="274638"/>
            <a:ext cx="7906073" cy="1143000"/>
          </a:xfrm>
        </p:spPr>
        <p:txBody>
          <a:bodyPr>
            <a:normAutofit fontScale="90000"/>
          </a:bodyPr>
          <a:lstStyle/>
          <a:p>
            <a:r>
              <a:rPr lang="en-CA" dirty="0" smtClean="0"/>
              <a:t>EE02 </a:t>
            </a:r>
            <a:r>
              <a:rPr lang="en-CA" dirty="0" smtClean="0"/>
              <a:t>“Execute </a:t>
            </a:r>
            <a:r>
              <a:rPr lang="en-CA" dirty="0" smtClean="0"/>
              <a:t>Math </a:t>
            </a:r>
            <a:r>
              <a:rPr lang="en-CA" dirty="0" smtClean="0"/>
              <a:t>Operations” </a:t>
            </a:r>
            <a:r>
              <a:rPr lang="en-CA" dirty="0" smtClean="0"/>
              <a:t>Accurately</a:t>
            </a:r>
            <a:endParaRPr lang="en-C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066800"/>
            <a:ext cx="8496945" cy="455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780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9"/>
            <a:ext cx="8229600" cy="994122"/>
          </a:xfrm>
        </p:spPr>
        <p:txBody>
          <a:bodyPr>
            <a:noAutofit/>
          </a:bodyPr>
          <a:lstStyle/>
          <a:p>
            <a:pPr algn="l"/>
            <a:r>
              <a:rPr lang="en-CA" sz="2400" dirty="0" smtClean="0"/>
              <a:t>Collaborate productively across networks to enhance knowledge, generate innovative ideas, resolve challenges and respond to change. </a:t>
            </a:r>
            <a:endParaRPr lang="en-CA" sz="2400" dirty="0"/>
          </a:p>
        </p:txBody>
      </p:sp>
      <p:sp>
        <p:nvSpPr>
          <p:cNvPr id="5" name="Content Placeholder 4"/>
          <p:cNvSpPr>
            <a:spLocks noGrp="1"/>
          </p:cNvSpPr>
          <p:nvPr>
            <p:ph idx="1"/>
          </p:nvPr>
        </p:nvSpPr>
        <p:spPr/>
        <p:txBody>
          <a:bodyPr/>
          <a:lstStyle/>
          <a:p>
            <a:endParaRPr lang="en-CA"/>
          </a:p>
        </p:txBody>
      </p:sp>
      <p:sp>
        <p:nvSpPr>
          <p:cNvPr id="2" name="Footer Placeholder 1"/>
          <p:cNvSpPr>
            <a:spLocks noGrp="1"/>
          </p:cNvSpPr>
          <p:nvPr>
            <p:ph type="ftr" sz="quarter" idx="11"/>
          </p:nvPr>
        </p:nvSpPr>
        <p:spPr/>
        <p:txBody>
          <a:bodyPr/>
          <a:lstStyle/>
          <a:p>
            <a:r>
              <a:rPr lang="en-CA" smtClean="0"/>
              <a:t>Academic Plan Project Teams Fall 2013</a:t>
            </a:r>
            <a:endParaRPr lang="en-CA"/>
          </a:p>
        </p:txBody>
      </p:sp>
      <p:sp>
        <p:nvSpPr>
          <p:cNvPr id="3" name="Slide Number Placeholder 2"/>
          <p:cNvSpPr>
            <a:spLocks noGrp="1"/>
          </p:cNvSpPr>
          <p:nvPr>
            <p:ph type="sldNum" sz="quarter" idx="12"/>
          </p:nvPr>
        </p:nvSpPr>
        <p:spPr/>
        <p:txBody>
          <a:bodyPr/>
          <a:lstStyle/>
          <a:p>
            <a:fld id="{FDF13989-D899-4263-8902-D96AE28ABC34}" type="slidenum">
              <a:rPr lang="en-CA" smtClean="0"/>
              <a:t>15</a:t>
            </a:fld>
            <a:endParaRPr lang="en-CA"/>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412777"/>
            <a:ext cx="8791575"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0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16</a:t>
            </a:fld>
            <a:endParaRPr lang="en-CA">
              <a:solidFill>
                <a:prstClr val="black">
                  <a:tint val="75000"/>
                </a:prstClr>
              </a:solidFill>
            </a:endParaRPr>
          </a:p>
        </p:txBody>
      </p:sp>
      <p:sp>
        <p:nvSpPr>
          <p:cNvPr id="2" name="Title 1"/>
          <p:cNvSpPr>
            <a:spLocks noGrp="1"/>
          </p:cNvSpPr>
          <p:nvPr>
            <p:ph type="title" idx="4294967295"/>
          </p:nvPr>
        </p:nvSpPr>
        <p:spPr>
          <a:xfrm>
            <a:off x="467545" y="274638"/>
            <a:ext cx="7920880" cy="1641475"/>
          </a:xfrm>
        </p:spPr>
        <p:txBody>
          <a:bodyPr>
            <a:normAutofit fontScale="90000"/>
          </a:bodyPr>
          <a:lstStyle/>
          <a:p>
            <a:r>
              <a:rPr lang="en-US" dirty="0" smtClean="0">
                <a:solidFill>
                  <a:srgbClr val="800000"/>
                </a:solidFill>
              </a:rPr>
              <a:t>ORBIS </a:t>
            </a:r>
            <a:r>
              <a:rPr lang="en-US" dirty="0" smtClean="0">
                <a:solidFill>
                  <a:srgbClr val="800000"/>
                </a:solidFill>
              </a:rPr>
              <a:t/>
            </a:r>
            <a:br>
              <a:rPr lang="en-US" dirty="0" smtClean="0">
                <a:solidFill>
                  <a:srgbClr val="800000"/>
                </a:solidFill>
              </a:rPr>
            </a:br>
            <a:r>
              <a:rPr lang="en-US" sz="3600" dirty="0" smtClean="0">
                <a:solidFill>
                  <a:srgbClr val="800000"/>
                </a:solidFill>
              </a:rPr>
              <a:t>Workplace Integrated Learning</a:t>
            </a:r>
            <a:r>
              <a:rPr lang="en-US" sz="3600" dirty="0" smtClean="0">
                <a:solidFill>
                  <a:srgbClr val="800000"/>
                </a:solidFill>
              </a:rPr>
              <a:t> </a:t>
            </a:r>
            <a:br>
              <a:rPr lang="en-US" sz="3600" dirty="0" smtClean="0">
                <a:solidFill>
                  <a:srgbClr val="800000"/>
                </a:solidFill>
              </a:rPr>
            </a:br>
            <a:r>
              <a:rPr lang="en-US" sz="3600" dirty="0" smtClean="0">
                <a:solidFill>
                  <a:srgbClr val="800000"/>
                </a:solidFill>
              </a:rPr>
              <a:t> </a:t>
            </a:r>
            <a:r>
              <a:rPr lang="en-US" sz="3600" dirty="0" smtClean="0">
                <a:solidFill>
                  <a:srgbClr val="800000"/>
                </a:solidFill>
              </a:rPr>
              <a:t>Co-curricular Records</a:t>
            </a:r>
            <a:endParaRPr lang="en-CA" sz="3600" dirty="0">
              <a:solidFill>
                <a:srgbClr val="800000"/>
              </a:solidFill>
            </a:endParaRP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5576" y="1916832"/>
            <a:ext cx="7802562" cy="4243388"/>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54124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859216" cy="1143000"/>
          </a:xfrm>
        </p:spPr>
        <p:txBody>
          <a:bodyPr>
            <a:normAutofit/>
          </a:bodyPr>
          <a:lstStyle/>
          <a:p>
            <a:r>
              <a:rPr lang="en-US" sz="2400" b="1" dirty="0" smtClean="0">
                <a:solidFill>
                  <a:srgbClr val="800000"/>
                </a:solidFill>
              </a:rPr>
              <a:t>Select the </a:t>
            </a:r>
            <a:r>
              <a:rPr lang="en-US" sz="2400" b="1" dirty="0" smtClean="0">
                <a:solidFill>
                  <a:srgbClr val="800000"/>
                </a:solidFill>
                <a:effectLst>
                  <a:outerShdw blurRad="38100" dist="38100" dir="2700000" algn="tl">
                    <a:srgbClr val="000000">
                      <a:alpha val="43137"/>
                    </a:srgbClr>
                  </a:outerShdw>
                </a:effectLst>
              </a:rPr>
              <a:t>Experience Statements </a:t>
            </a:r>
            <a:r>
              <a:rPr lang="en-US" sz="2400" b="1" dirty="0" smtClean="0">
                <a:solidFill>
                  <a:srgbClr val="800000"/>
                </a:solidFill>
              </a:rPr>
              <a:t>that best describe what you have learned from your experience in this activity.</a:t>
            </a:r>
            <a:endParaRPr lang="en-CA" sz="2400" dirty="0">
              <a:solidFill>
                <a:srgbClr val="8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070" y="1619091"/>
            <a:ext cx="7261860" cy="4488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17</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Tree>
    <p:extLst>
      <p:ext uri="{BB962C8B-B14F-4D97-AF65-F5344CB8AC3E}">
        <p14:creationId xmlns:p14="http://schemas.microsoft.com/office/powerpoint/2010/main" val="1029609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9"/>
            <a:ext cx="7715200" cy="1138137"/>
          </a:xfrm>
        </p:spPr>
        <p:txBody>
          <a:bodyPr>
            <a:noAutofit/>
          </a:bodyPr>
          <a:lstStyle/>
          <a:p>
            <a:pPr algn="l"/>
            <a:r>
              <a:rPr lang="en-US" sz="2400" b="1" dirty="0" smtClean="0">
                <a:solidFill>
                  <a:srgbClr val="660033"/>
                </a:solidFill>
                <a:effectLst>
                  <a:outerShdw blurRad="38100" dist="38100" dir="2700000" algn="tl">
                    <a:srgbClr val="000000">
                      <a:alpha val="43137"/>
                    </a:srgbClr>
                  </a:outerShdw>
                </a:effectLst>
              </a:rPr>
              <a:t/>
            </a:r>
            <a:br>
              <a:rPr lang="en-US" sz="2400" b="1" dirty="0" smtClean="0">
                <a:solidFill>
                  <a:srgbClr val="660033"/>
                </a:solidFill>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KPI Student Satisfaction</a:t>
            </a:r>
            <a:br>
              <a:rPr lang="en-US"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Graduate Outcomes Satisfaction Survey</a:t>
            </a:r>
            <a:r>
              <a:rPr lang="en-US" sz="2400" b="1" dirty="0" smtClean="0">
                <a:solidFill>
                  <a:srgbClr val="660033"/>
                </a:solidFill>
                <a:effectLst>
                  <a:outerShdw blurRad="38100" dist="38100" dir="2700000" algn="tl">
                    <a:srgbClr val="000000">
                      <a:alpha val="43137"/>
                    </a:srgbClr>
                  </a:outerShdw>
                </a:effectLst>
              </a:rPr>
              <a:t> </a:t>
            </a:r>
            <a:br>
              <a:rPr lang="en-US" sz="2400" b="1" dirty="0" smtClean="0">
                <a:solidFill>
                  <a:srgbClr val="660033"/>
                </a:solidFill>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Employer  Satisfaction Survey</a:t>
            </a:r>
            <a:endParaRPr lang="en-CA" sz="2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31640" y="1600202"/>
            <a:ext cx="7355160" cy="4525963"/>
          </a:xfrm>
        </p:spPr>
        <p:txBody>
          <a:bodyPr>
            <a:normAutofit fontScale="77500" lnSpcReduction="20000"/>
          </a:bodyPr>
          <a:lstStyle/>
          <a:p>
            <a:pPr lvl="0"/>
            <a:r>
              <a:rPr lang="en-US" sz="3300" dirty="0"/>
              <a:t>Oral Communication</a:t>
            </a:r>
            <a:endParaRPr lang="en-CA" sz="3300" dirty="0"/>
          </a:p>
          <a:p>
            <a:pPr lvl="0"/>
            <a:r>
              <a:rPr lang="en-US" sz="3300" dirty="0"/>
              <a:t>Written Communication</a:t>
            </a:r>
            <a:endParaRPr lang="en-CA" sz="3300" dirty="0"/>
          </a:p>
          <a:p>
            <a:pPr lvl="0"/>
            <a:r>
              <a:rPr lang="en-US" sz="3300" dirty="0"/>
              <a:t>Math Skills</a:t>
            </a:r>
            <a:endParaRPr lang="en-CA" sz="3300" dirty="0"/>
          </a:p>
          <a:p>
            <a:pPr lvl="0"/>
            <a:r>
              <a:rPr lang="en-US" sz="3300" dirty="0"/>
              <a:t>Computer Skills</a:t>
            </a:r>
            <a:endParaRPr lang="en-CA" sz="3300" dirty="0"/>
          </a:p>
          <a:p>
            <a:pPr lvl="0"/>
            <a:r>
              <a:rPr lang="en-US" sz="3300" dirty="0"/>
              <a:t>Critical Thinking</a:t>
            </a:r>
            <a:endParaRPr lang="en-CA" sz="3300" dirty="0"/>
          </a:p>
          <a:p>
            <a:pPr lvl="0"/>
            <a:r>
              <a:rPr lang="en-US" sz="3300" dirty="0"/>
              <a:t>Problem Solving</a:t>
            </a:r>
            <a:endParaRPr lang="en-CA" sz="3300" dirty="0"/>
          </a:p>
          <a:p>
            <a:pPr lvl="0"/>
            <a:r>
              <a:rPr lang="en-US" sz="3300" dirty="0"/>
              <a:t>Teamwork</a:t>
            </a:r>
            <a:endParaRPr lang="en-CA" sz="3300" dirty="0"/>
          </a:p>
          <a:p>
            <a:pPr lvl="0"/>
            <a:r>
              <a:rPr lang="en-US" sz="3300" dirty="0"/>
              <a:t>Organization</a:t>
            </a:r>
            <a:endParaRPr lang="en-CA" sz="3300" dirty="0"/>
          </a:p>
          <a:p>
            <a:pPr lvl="0"/>
            <a:r>
              <a:rPr lang="en-US" sz="3300" dirty="0"/>
              <a:t>Planning</a:t>
            </a:r>
            <a:endParaRPr lang="en-CA" sz="3300" dirty="0"/>
          </a:p>
          <a:p>
            <a:pPr lvl="0"/>
            <a:r>
              <a:rPr lang="en-US" sz="3300" dirty="0"/>
              <a:t>Adaptive</a:t>
            </a:r>
            <a:endParaRPr lang="en-CA" sz="3300" dirty="0"/>
          </a:p>
          <a:p>
            <a:pPr lvl="0"/>
            <a:r>
              <a:rPr lang="en-US" sz="3300" dirty="0"/>
              <a:t>Responsible</a:t>
            </a:r>
            <a:endParaRPr lang="en-CA" sz="3300" dirty="0"/>
          </a:p>
          <a:p>
            <a:endParaRPr lang="en-CA" dirty="0"/>
          </a:p>
        </p:txBody>
      </p:sp>
      <p:sp>
        <p:nvSpPr>
          <p:cNvPr id="4" name="Content Placeholder 3"/>
          <p:cNvSpPr>
            <a:spLocks noGrp="1"/>
          </p:cNvSpPr>
          <p:nvPr>
            <p:ph sz="half" idx="4294967295"/>
          </p:nvPr>
        </p:nvSpPr>
        <p:spPr>
          <a:xfrm>
            <a:off x="4824413" y="2247900"/>
            <a:ext cx="4319587" cy="3811588"/>
          </a:xfrm>
        </p:spPr>
        <p:txBody>
          <a:bodyPr>
            <a:normAutofit lnSpcReduction="10000"/>
          </a:bodyPr>
          <a:lstStyle/>
          <a:p>
            <a:pPr marL="0" indent="0" algn="ctr">
              <a:buNone/>
            </a:pPr>
            <a:endParaRPr lang="en-US" dirty="0" smtClean="0">
              <a:solidFill>
                <a:srgbClr val="660033"/>
              </a:solidFill>
            </a:endParaRPr>
          </a:p>
          <a:p>
            <a:pPr marL="0" indent="0">
              <a:buNone/>
            </a:pPr>
            <a:r>
              <a:rPr lang="en-US" sz="4000" b="1" dirty="0" smtClean="0">
                <a:effectLst>
                  <a:outerShdw blurRad="38100" dist="38100" dir="2700000" algn="tl">
                    <a:srgbClr val="000000">
                      <a:alpha val="43137"/>
                    </a:srgbClr>
                  </a:outerShdw>
                </a:effectLst>
              </a:rPr>
              <a:t>Very </a:t>
            </a:r>
            <a:r>
              <a:rPr lang="en-US" sz="4000" b="1" dirty="0">
                <a:effectLst>
                  <a:outerShdw blurRad="38100" dist="38100" dir="2700000" algn="tl">
                    <a:srgbClr val="000000">
                      <a:alpha val="43137"/>
                    </a:srgbClr>
                  </a:outerShdw>
                </a:effectLst>
              </a:rPr>
              <a:t>Dissatisfied</a:t>
            </a:r>
            <a:endParaRPr lang="en-CA" sz="4000" b="1" dirty="0">
              <a:effectLst>
                <a:outerShdw blurRad="38100" dist="38100" dir="2700000" algn="tl">
                  <a:srgbClr val="000000">
                    <a:alpha val="43137"/>
                  </a:srgbClr>
                </a:outerShdw>
              </a:effectLst>
            </a:endParaRPr>
          </a:p>
          <a:p>
            <a:pPr marL="0" indent="0">
              <a:buNone/>
            </a:pPr>
            <a:r>
              <a:rPr lang="en-US" sz="2600" b="1" dirty="0">
                <a:solidFill>
                  <a:srgbClr val="660033"/>
                </a:solidFill>
                <a:effectLst>
                  <a:outerShdw blurRad="38100" dist="38100" dir="2700000" algn="tl">
                    <a:srgbClr val="000000">
                      <a:alpha val="43137"/>
                    </a:srgbClr>
                  </a:outerShdw>
                </a:effectLst>
              </a:rPr>
              <a:t>Dissatisfied</a:t>
            </a:r>
            <a:endParaRPr lang="en-CA" sz="2600" b="1" dirty="0">
              <a:solidFill>
                <a:srgbClr val="660033"/>
              </a:solidFill>
              <a:effectLst>
                <a:outerShdw blurRad="38100" dist="38100" dir="2700000" algn="tl">
                  <a:srgbClr val="000000">
                    <a:alpha val="43137"/>
                  </a:srgbClr>
                </a:outerShdw>
              </a:effectLst>
            </a:endParaRPr>
          </a:p>
          <a:p>
            <a:pPr marL="0" indent="0">
              <a:buNone/>
            </a:pPr>
            <a:r>
              <a:rPr lang="en-US" sz="2600" b="1" dirty="0">
                <a:solidFill>
                  <a:srgbClr val="660033"/>
                </a:solidFill>
                <a:effectLst>
                  <a:outerShdw blurRad="38100" dist="38100" dir="2700000" algn="tl">
                    <a:srgbClr val="000000">
                      <a:alpha val="43137"/>
                    </a:srgbClr>
                  </a:outerShdw>
                </a:effectLst>
              </a:rPr>
              <a:t>Not Satisfied </a:t>
            </a:r>
            <a:endParaRPr lang="en-CA" sz="2600" b="1" dirty="0">
              <a:solidFill>
                <a:srgbClr val="660033"/>
              </a:solidFill>
              <a:effectLst>
                <a:outerShdw blurRad="38100" dist="38100" dir="2700000" algn="tl">
                  <a:srgbClr val="000000">
                    <a:alpha val="43137"/>
                  </a:srgbClr>
                </a:outerShdw>
              </a:effectLst>
            </a:endParaRPr>
          </a:p>
          <a:p>
            <a:pPr marL="0" indent="0">
              <a:buNone/>
            </a:pPr>
            <a:r>
              <a:rPr lang="en-US" sz="2600" b="1" dirty="0">
                <a:solidFill>
                  <a:srgbClr val="660033"/>
                </a:solidFill>
                <a:effectLst>
                  <a:outerShdw blurRad="38100" dist="38100" dir="2700000" algn="tl">
                    <a:srgbClr val="000000">
                      <a:alpha val="43137"/>
                    </a:srgbClr>
                  </a:outerShdw>
                </a:effectLst>
              </a:rPr>
              <a:t>Satisfied</a:t>
            </a:r>
            <a:endParaRPr lang="en-CA" sz="2600" b="1" dirty="0">
              <a:solidFill>
                <a:srgbClr val="660033"/>
              </a:solidFill>
              <a:effectLst>
                <a:outerShdw blurRad="38100" dist="38100" dir="2700000" algn="tl">
                  <a:srgbClr val="000000">
                    <a:alpha val="43137"/>
                  </a:srgbClr>
                </a:outerShdw>
              </a:effectLst>
            </a:endParaRPr>
          </a:p>
          <a:p>
            <a:pPr marL="0" indent="0">
              <a:buNone/>
            </a:pPr>
            <a:r>
              <a:rPr lang="en-US" sz="3600" b="1" dirty="0">
                <a:effectLst>
                  <a:outerShdw blurRad="38100" dist="38100" dir="2700000" algn="tl">
                    <a:srgbClr val="000000">
                      <a:alpha val="43137"/>
                    </a:srgbClr>
                  </a:outerShdw>
                </a:effectLst>
              </a:rPr>
              <a:t>Very Satisfied</a:t>
            </a:r>
            <a:endParaRPr lang="en-CA" sz="3600" b="1" dirty="0">
              <a:effectLst>
                <a:outerShdw blurRad="38100" dist="38100" dir="2700000" algn="tl">
                  <a:srgbClr val="000000">
                    <a:alpha val="43137"/>
                  </a:srgbClr>
                </a:outerShdw>
              </a:effectLst>
            </a:endParaRPr>
          </a:p>
          <a:p>
            <a:pPr marL="0" indent="0">
              <a:buNone/>
            </a:pPr>
            <a:r>
              <a:rPr lang="en-US" sz="2400" b="1" dirty="0">
                <a:solidFill>
                  <a:srgbClr val="660033"/>
                </a:solidFill>
                <a:effectLst>
                  <a:outerShdw blurRad="38100" dist="38100" dir="2700000" algn="tl">
                    <a:srgbClr val="000000">
                      <a:alpha val="43137"/>
                    </a:srgbClr>
                  </a:outerShdw>
                </a:effectLst>
              </a:rPr>
              <a:t>NA</a:t>
            </a:r>
            <a:endParaRPr lang="en-CA" sz="2400" b="1" dirty="0">
              <a:solidFill>
                <a:srgbClr val="660033"/>
              </a:solidFill>
              <a:effectLst>
                <a:outerShdw blurRad="38100" dist="38100" dir="2700000" algn="tl">
                  <a:srgbClr val="000000">
                    <a:alpha val="43137"/>
                  </a:srgbClr>
                </a:outerShdw>
              </a:effectLst>
            </a:endParaRPr>
          </a:p>
          <a:p>
            <a:endParaRPr lang="en-CA" dirty="0"/>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B9282E6-D43E-47AC-9ACD-876628F2F3E9}" type="slidenum">
              <a:rPr lang="en-CA" smtClean="0">
                <a:solidFill>
                  <a:prstClr val="black">
                    <a:tint val="75000"/>
                  </a:prstClr>
                </a:solidFill>
              </a:rPr>
              <a:pPr/>
              <a:t>18</a:t>
            </a:fld>
            <a:endParaRPr lang="en-CA">
              <a:solidFill>
                <a:prstClr val="black">
                  <a:tint val="75000"/>
                </a:prstClr>
              </a:solidFill>
            </a:endParaRPr>
          </a:p>
        </p:txBody>
      </p:sp>
    </p:spTree>
    <p:extLst>
      <p:ext uri="{BB962C8B-B14F-4D97-AF65-F5344CB8AC3E}">
        <p14:creationId xmlns:p14="http://schemas.microsoft.com/office/powerpoint/2010/main" val="3912768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B9282E6-D43E-47AC-9ACD-876628F2F3E9}" type="slidenum">
              <a:rPr lang="en-CA" smtClean="0">
                <a:solidFill>
                  <a:prstClr val="black">
                    <a:tint val="75000"/>
                  </a:prstClr>
                </a:solidFill>
              </a:rPr>
              <a:pPr/>
              <a:t>19</a:t>
            </a:fld>
            <a:endParaRPr lang="en-CA">
              <a:solidFill>
                <a:prstClr val="black">
                  <a:tint val="75000"/>
                </a:prstClr>
              </a:solidFill>
            </a:endParaRPr>
          </a:p>
        </p:txBody>
      </p:sp>
      <p:sp>
        <p:nvSpPr>
          <p:cNvPr id="6146" name="Title 1"/>
          <p:cNvSpPr>
            <a:spLocks noGrp="1"/>
          </p:cNvSpPr>
          <p:nvPr>
            <p:ph type="title" idx="4294967295"/>
          </p:nvPr>
        </p:nvSpPr>
        <p:spPr bwMode="auto">
          <a:xfrm>
            <a:off x="0" y="274638"/>
            <a:ext cx="76184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CA" sz="3200" b="1" dirty="0" smtClean="0">
                <a:latin typeface="Aharoni" pitchFamily="2" charset="-79"/>
                <a:ea typeface="ＭＳ Ｐゴシック" pitchFamily="1" charset="-128"/>
                <a:cs typeface="Aharoni" pitchFamily="2" charset="-79"/>
              </a:rPr>
              <a:t>It takes an entire college to </a:t>
            </a:r>
            <a:r>
              <a:rPr lang="en-CA" sz="3200" b="1" dirty="0" smtClean="0">
                <a:latin typeface="Aharoni" pitchFamily="2" charset="-79"/>
                <a:ea typeface="ＭＳ Ｐゴシック" pitchFamily="1" charset="-128"/>
                <a:cs typeface="Aharoni" pitchFamily="2" charset="-79"/>
              </a:rPr>
              <a:t>graduate</a:t>
            </a:r>
            <a:r>
              <a:rPr lang="en-CA" sz="3200" b="1" dirty="0" smtClean="0">
                <a:latin typeface="Aharoni" pitchFamily="2" charset="-79"/>
                <a:ea typeface="ＭＳ Ｐゴシック" pitchFamily="1" charset="-128"/>
                <a:cs typeface="Aharoni" pitchFamily="2" charset="-79"/>
              </a:rPr>
              <a:t> </a:t>
            </a:r>
            <a:r>
              <a:rPr lang="en-CA" sz="3200" b="1" dirty="0" smtClean="0">
                <a:latin typeface="Aharoni" pitchFamily="2" charset="-79"/>
                <a:ea typeface="ＭＳ Ｐゴシック" pitchFamily="1" charset="-128"/>
                <a:cs typeface="Aharoni" pitchFamily="2" charset="-79"/>
              </a:rPr>
              <a:t/>
            </a:r>
            <a:br>
              <a:rPr lang="en-CA" sz="3200" b="1" dirty="0" smtClean="0">
                <a:latin typeface="Aharoni" pitchFamily="2" charset="-79"/>
                <a:ea typeface="ＭＳ Ｐゴシック" pitchFamily="1" charset="-128"/>
                <a:cs typeface="Aharoni" pitchFamily="2" charset="-79"/>
              </a:rPr>
            </a:br>
            <a:r>
              <a:rPr lang="en-CA" sz="3200" b="1" dirty="0" smtClean="0">
                <a:latin typeface="Aharoni" pitchFamily="2" charset="-79"/>
                <a:ea typeface="ＭＳ Ｐゴシック" pitchFamily="1" charset="-128"/>
                <a:cs typeface="Aharoni" pitchFamily="2" charset="-79"/>
              </a:rPr>
              <a:t>a student</a:t>
            </a:r>
            <a:r>
              <a:rPr lang="en-CA" sz="3200" dirty="0" smtClean="0">
                <a:ea typeface="ＭＳ Ｐゴシック" pitchFamily="1" charset="-128"/>
              </a:rPr>
              <a:t>. </a:t>
            </a:r>
          </a:p>
        </p:txBody>
      </p:sp>
      <p:pic>
        <p:nvPicPr>
          <p:cNvPr id="6147"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rot="20639976">
            <a:off x="6425399" y="3221762"/>
            <a:ext cx="2317750" cy="1582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2157" y="1039295"/>
            <a:ext cx="190500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5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436" y="4005064"/>
            <a:ext cx="2458739" cy="2048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5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988840"/>
            <a:ext cx="2514600" cy="18192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1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84787">
            <a:off x="2702634" y="2878355"/>
            <a:ext cx="2087835" cy="1424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4"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442173" y="4437112"/>
            <a:ext cx="2874629"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1161830">
            <a:off x="718531" y="1728135"/>
            <a:ext cx="2952981" cy="13691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6482" y="5122347"/>
            <a:ext cx="2286000" cy="15144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40774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52339"/>
            <a:ext cx="3888432" cy="6056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2339"/>
            <a:ext cx="4309502" cy="6061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2</a:t>
            </a:fld>
            <a:endParaRPr lang="en-CA">
              <a:solidFill>
                <a:prstClr val="black">
                  <a:tint val="75000"/>
                </a:prstClr>
              </a:solidFill>
            </a:endParaRPr>
          </a:p>
        </p:txBody>
      </p:sp>
    </p:spTree>
    <p:extLst>
      <p:ext uri="{BB962C8B-B14F-4D97-AF65-F5344CB8AC3E}">
        <p14:creationId xmlns:p14="http://schemas.microsoft.com/office/powerpoint/2010/main" val="3977560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20</a:t>
            </a:fld>
            <a:endParaRPr lang="en-CA">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404664"/>
            <a:ext cx="8982075" cy="5738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4785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FDF13989-D899-4263-8902-D96AE28ABC34}" type="slidenum">
              <a:rPr lang="en-CA" smtClean="0">
                <a:solidFill>
                  <a:prstClr val="black">
                    <a:tint val="75000"/>
                  </a:prstClr>
                </a:solidFill>
              </a:rPr>
              <a:pPr/>
              <a:t>21</a:t>
            </a:fld>
            <a:endParaRPr lang="en-CA">
              <a:solidFill>
                <a:prstClr val="black">
                  <a:tint val="75000"/>
                </a:prst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55521" cy="597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1368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859216" cy="1224136"/>
          </a:xfrm>
        </p:spPr>
        <p:txBody>
          <a:bodyPr>
            <a:normAutofit fontScale="90000"/>
          </a:bodyPr>
          <a:lstStyle/>
          <a:p>
            <a:r>
              <a:rPr lang="en-CA" sz="2000" dirty="0" smtClean="0">
                <a:solidFill>
                  <a:schemeClr val="tx2"/>
                </a:solidFill>
              </a:rPr>
              <a:t>Fall 2013 Project #2</a:t>
            </a:r>
            <a:r>
              <a:rPr lang="en-CA" sz="2700" dirty="0" smtClean="0">
                <a:solidFill>
                  <a:schemeClr val="tx2"/>
                </a:solidFill>
              </a:rPr>
              <a:t/>
            </a:r>
            <a:br>
              <a:rPr lang="en-CA" sz="2700" dirty="0" smtClean="0">
                <a:solidFill>
                  <a:schemeClr val="tx2"/>
                </a:solidFill>
              </a:rPr>
            </a:br>
            <a:r>
              <a:rPr lang="en-CA" sz="2700" dirty="0" smtClean="0">
                <a:solidFill>
                  <a:schemeClr val="tx2"/>
                </a:solidFill>
              </a:rPr>
              <a:t>Postsecondary Pathways from Mohawk to University </a:t>
            </a:r>
            <a:r>
              <a:rPr lang="en-CA" sz="3600" dirty="0" smtClean="0">
                <a:solidFill>
                  <a:schemeClr val="tx2"/>
                </a:solidFill>
              </a:rPr>
              <a:t/>
            </a:r>
            <a:br>
              <a:rPr lang="en-CA" sz="3600" dirty="0" smtClean="0">
                <a:solidFill>
                  <a:schemeClr val="tx2"/>
                </a:solidFill>
              </a:rPr>
            </a:br>
            <a:endParaRPr lang="en-CA" sz="3600" dirty="0">
              <a:solidFill>
                <a:schemeClr val="tx2"/>
              </a:solidFill>
            </a:endParaRPr>
          </a:p>
        </p:txBody>
      </p:sp>
      <p:sp>
        <p:nvSpPr>
          <p:cNvPr id="4" name="Text Placeholder 3"/>
          <p:cNvSpPr>
            <a:spLocks noGrp="1"/>
          </p:cNvSpPr>
          <p:nvPr>
            <p:ph type="body" idx="1"/>
          </p:nvPr>
        </p:nvSpPr>
        <p:spPr>
          <a:xfrm>
            <a:off x="827584" y="1535113"/>
            <a:ext cx="3669804" cy="639762"/>
          </a:xfrm>
        </p:spPr>
        <p:txBody>
          <a:bodyPr/>
          <a:lstStyle/>
          <a:p>
            <a:pPr algn="ctr"/>
            <a:r>
              <a:rPr lang="en-CA" dirty="0" smtClean="0"/>
              <a:t>The Task</a:t>
            </a:r>
            <a:endParaRPr lang="en-CA" dirty="0"/>
          </a:p>
        </p:txBody>
      </p:sp>
      <p:sp>
        <p:nvSpPr>
          <p:cNvPr id="6" name="Content Placeholder 5"/>
          <p:cNvSpPr>
            <a:spLocks noGrp="1"/>
          </p:cNvSpPr>
          <p:nvPr>
            <p:ph sz="half" idx="2"/>
          </p:nvPr>
        </p:nvSpPr>
        <p:spPr>
          <a:xfrm>
            <a:off x="1115616" y="2174875"/>
            <a:ext cx="3528392" cy="3951288"/>
          </a:xfrm>
        </p:spPr>
        <p:txBody>
          <a:bodyPr>
            <a:normAutofit fontScale="85000" lnSpcReduction="20000"/>
          </a:bodyPr>
          <a:lstStyle/>
          <a:p>
            <a:pPr marL="0" indent="0">
              <a:lnSpc>
                <a:spcPct val="115000"/>
              </a:lnSpc>
              <a:spcAft>
                <a:spcPts val="0"/>
              </a:spcAft>
              <a:buNone/>
            </a:pPr>
            <a:r>
              <a:rPr lang="en-CA" dirty="0" smtClean="0">
                <a:ea typeface="Calibri"/>
                <a:cs typeface="Times New Roman"/>
              </a:rPr>
              <a:t>	The </a:t>
            </a:r>
            <a:r>
              <a:rPr lang="en-CA" dirty="0">
                <a:ea typeface="Calibri"/>
                <a:cs typeface="Times New Roman"/>
              </a:rPr>
              <a:t>number of </a:t>
            </a:r>
            <a:r>
              <a:rPr lang="en-CA" dirty="0" smtClean="0">
                <a:ea typeface="Calibri"/>
                <a:cs typeface="Times New Roman"/>
              </a:rPr>
              <a:t>Mohawk </a:t>
            </a:r>
            <a:r>
              <a:rPr lang="en-CA" dirty="0">
                <a:ea typeface="Calibri"/>
                <a:cs typeface="Times New Roman"/>
              </a:rPr>
              <a:t>students transferring to Ontario’s publically assisted universities has increased each year since 2007. To successfully follow productive post-secondary pathways, our students need accurate information about exemptions and admission requirements </a:t>
            </a:r>
            <a:r>
              <a:rPr lang="en-CA" dirty="0" smtClean="0">
                <a:ea typeface="Calibri"/>
                <a:cs typeface="Times New Roman"/>
              </a:rPr>
              <a:t>to </a:t>
            </a:r>
            <a:r>
              <a:rPr lang="en-CA" dirty="0">
                <a:ea typeface="Calibri"/>
                <a:cs typeface="Times New Roman"/>
              </a:rPr>
              <a:t>universities as well as and timely and accessible advisory services.</a:t>
            </a:r>
          </a:p>
          <a:p>
            <a:endParaRPr lang="en-CA" dirty="0"/>
          </a:p>
        </p:txBody>
      </p:sp>
      <p:sp>
        <p:nvSpPr>
          <p:cNvPr id="7" name="Text Placeholder 6"/>
          <p:cNvSpPr>
            <a:spLocks noGrp="1"/>
          </p:cNvSpPr>
          <p:nvPr>
            <p:ph type="body" sz="quarter" idx="3"/>
          </p:nvPr>
        </p:nvSpPr>
        <p:spPr>
          <a:xfrm>
            <a:off x="5148064" y="1535113"/>
            <a:ext cx="3538736" cy="639762"/>
          </a:xfrm>
        </p:spPr>
        <p:txBody>
          <a:bodyPr/>
          <a:lstStyle/>
          <a:p>
            <a:pPr algn="ctr"/>
            <a:r>
              <a:rPr lang="en-CA" dirty="0" smtClean="0"/>
              <a:t>The Team</a:t>
            </a:r>
            <a:endParaRPr lang="en-CA" dirty="0"/>
          </a:p>
        </p:txBody>
      </p:sp>
      <p:sp>
        <p:nvSpPr>
          <p:cNvPr id="8" name="Content Placeholder 7"/>
          <p:cNvSpPr>
            <a:spLocks noGrp="1"/>
          </p:cNvSpPr>
          <p:nvPr>
            <p:ph sz="quarter" idx="4"/>
          </p:nvPr>
        </p:nvSpPr>
        <p:spPr>
          <a:xfrm>
            <a:off x="5220072" y="2174875"/>
            <a:ext cx="3466728" cy="3951288"/>
          </a:xfrm>
        </p:spPr>
        <p:txBody>
          <a:bodyPr>
            <a:normAutofit fontScale="92500" lnSpcReduction="20000"/>
          </a:bodyPr>
          <a:lstStyle/>
          <a:p>
            <a:pPr marL="457200" indent="-457200">
              <a:lnSpc>
                <a:spcPct val="115000"/>
              </a:lnSpc>
              <a:spcAft>
                <a:spcPts val="0"/>
              </a:spcAft>
              <a:buFont typeface="+mj-lt"/>
              <a:buAutoNum type="arabicPeriod"/>
            </a:pPr>
            <a:r>
              <a:rPr lang="en-CA" dirty="0">
                <a:ea typeface="Calibri"/>
                <a:cs typeface="Times New Roman"/>
              </a:rPr>
              <a:t>Linda Basso</a:t>
            </a:r>
          </a:p>
          <a:p>
            <a:pPr marL="457200" indent="-457200">
              <a:lnSpc>
                <a:spcPct val="115000"/>
              </a:lnSpc>
              <a:spcAft>
                <a:spcPts val="0"/>
              </a:spcAft>
              <a:buFont typeface="+mj-lt"/>
              <a:buAutoNum type="arabicPeriod"/>
            </a:pPr>
            <a:r>
              <a:rPr lang="en-CA" dirty="0">
                <a:ea typeface="Calibri"/>
                <a:cs typeface="Times New Roman"/>
              </a:rPr>
              <a:t>Maria Berrafati</a:t>
            </a:r>
          </a:p>
          <a:p>
            <a:pPr marL="457200" indent="-457200">
              <a:lnSpc>
                <a:spcPct val="115000"/>
              </a:lnSpc>
              <a:spcAft>
                <a:spcPts val="0"/>
              </a:spcAft>
              <a:buFont typeface="+mj-lt"/>
              <a:buAutoNum type="arabicPeriod"/>
            </a:pPr>
            <a:r>
              <a:rPr lang="en-CA" dirty="0">
                <a:ea typeface="Calibri"/>
                <a:cs typeface="Times New Roman"/>
              </a:rPr>
              <a:t>Jaspreet Grewal</a:t>
            </a:r>
          </a:p>
          <a:p>
            <a:pPr marL="457200" indent="-457200">
              <a:lnSpc>
                <a:spcPct val="115000"/>
              </a:lnSpc>
              <a:spcAft>
                <a:spcPts val="0"/>
              </a:spcAft>
              <a:buFont typeface="+mj-lt"/>
              <a:buAutoNum type="arabicPeriod"/>
            </a:pPr>
            <a:r>
              <a:rPr lang="en-CA" dirty="0">
                <a:ea typeface="Calibri"/>
                <a:cs typeface="Times New Roman"/>
              </a:rPr>
              <a:t>Shelley Kitchen</a:t>
            </a:r>
          </a:p>
          <a:p>
            <a:pPr marL="457200" indent="-457200">
              <a:lnSpc>
                <a:spcPct val="115000"/>
              </a:lnSpc>
              <a:spcAft>
                <a:spcPts val="0"/>
              </a:spcAft>
              <a:buFont typeface="+mj-lt"/>
              <a:buAutoNum type="arabicPeriod"/>
            </a:pPr>
            <a:r>
              <a:rPr lang="en-CA" dirty="0">
                <a:ea typeface="Calibri"/>
                <a:cs typeface="Times New Roman"/>
              </a:rPr>
              <a:t>Nair LaCruz</a:t>
            </a:r>
          </a:p>
          <a:p>
            <a:pPr marL="457200" indent="-457200">
              <a:lnSpc>
                <a:spcPct val="115000"/>
              </a:lnSpc>
              <a:spcAft>
                <a:spcPts val="0"/>
              </a:spcAft>
              <a:buFont typeface="+mj-lt"/>
              <a:buAutoNum type="arabicPeriod"/>
            </a:pPr>
            <a:r>
              <a:rPr lang="en-CA" dirty="0">
                <a:ea typeface="Calibri"/>
                <a:cs typeface="Times New Roman"/>
              </a:rPr>
              <a:t>Theresa Merwin</a:t>
            </a:r>
          </a:p>
          <a:p>
            <a:pPr marL="457200" indent="-457200">
              <a:lnSpc>
                <a:spcPct val="115000"/>
              </a:lnSpc>
              <a:spcAft>
                <a:spcPts val="0"/>
              </a:spcAft>
              <a:buFont typeface="+mj-lt"/>
              <a:buAutoNum type="arabicPeriod"/>
            </a:pPr>
            <a:r>
              <a:rPr lang="en-CA" dirty="0">
                <a:ea typeface="Calibri"/>
                <a:cs typeface="Times New Roman"/>
              </a:rPr>
              <a:t>Celia </a:t>
            </a:r>
            <a:r>
              <a:rPr lang="en-CA" dirty="0" smtClean="0">
                <a:ea typeface="Calibri"/>
                <a:cs typeface="Times New Roman"/>
              </a:rPr>
              <a:t>Otero</a:t>
            </a:r>
          </a:p>
          <a:p>
            <a:pPr marL="457200" indent="-457200">
              <a:lnSpc>
                <a:spcPct val="115000"/>
              </a:lnSpc>
              <a:spcAft>
                <a:spcPts val="0"/>
              </a:spcAft>
              <a:buFont typeface="+mj-lt"/>
              <a:buAutoNum type="arabicPeriod"/>
            </a:pPr>
            <a:r>
              <a:rPr lang="en-CA" dirty="0" smtClean="0">
                <a:ea typeface="Calibri"/>
                <a:cs typeface="Times New Roman"/>
              </a:rPr>
              <a:t>Cathy Ozols</a:t>
            </a:r>
            <a:endParaRPr lang="en-CA" dirty="0">
              <a:ea typeface="Calibri"/>
              <a:cs typeface="Times New Roman"/>
            </a:endParaRPr>
          </a:p>
          <a:p>
            <a:pPr marL="457200" indent="-457200">
              <a:lnSpc>
                <a:spcPct val="115000"/>
              </a:lnSpc>
              <a:spcAft>
                <a:spcPts val="0"/>
              </a:spcAft>
              <a:buFont typeface="+mj-lt"/>
              <a:buAutoNum type="arabicPeriod"/>
            </a:pPr>
            <a:r>
              <a:rPr lang="en-CA" dirty="0">
                <a:ea typeface="Calibri"/>
                <a:cs typeface="Times New Roman"/>
              </a:rPr>
              <a:t>Casandra Saiciuc</a:t>
            </a:r>
          </a:p>
          <a:p>
            <a:pPr marL="457200" indent="-457200">
              <a:lnSpc>
                <a:spcPct val="115000"/>
              </a:lnSpc>
              <a:spcAft>
                <a:spcPts val="0"/>
              </a:spcAft>
              <a:buFont typeface="+mj-lt"/>
              <a:buAutoNum type="arabicPeriod"/>
            </a:pPr>
            <a:r>
              <a:rPr lang="en-CA" dirty="0">
                <a:ea typeface="Calibri"/>
                <a:cs typeface="Times New Roman"/>
              </a:rPr>
              <a:t>Laurence Smith</a:t>
            </a:r>
          </a:p>
          <a:p>
            <a:endParaRPr lang="en-CA" dirty="0"/>
          </a:p>
        </p:txBody>
      </p:sp>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Tree>
    <p:extLst>
      <p:ext uri="{BB962C8B-B14F-4D97-AF65-F5344CB8AC3E}">
        <p14:creationId xmlns:p14="http://schemas.microsoft.com/office/powerpoint/2010/main" val="459431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College </a:t>
            </a:r>
            <a:r>
              <a:rPr lang="en-US" dirty="0" smtClean="0"/>
              <a:t>to University Pathways </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471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24</a:t>
            </a:fld>
            <a:endParaRPr lang="en-CA">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39"/>
            <a:ext cx="7352680" cy="6327151"/>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5490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25</a:t>
            </a:fld>
            <a:endParaRPr lang="en-CA">
              <a:solidFill>
                <a:prstClr val="black">
                  <a:tint val="75000"/>
                </a:prstClr>
              </a:solidFill>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7" y="2204864"/>
            <a:ext cx="2733675"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5816" y="3429000"/>
            <a:ext cx="2321644" cy="2808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5"/>
            <a:ext cx="7056784" cy="2071115"/>
          </a:xfrm>
          <a:prstGeom prst="rect">
            <a:avLst/>
          </a:prstGeom>
          <a:ln w="38100" cap="sq">
            <a:solidFill>
              <a:srgbClr val="96120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74996" y="1772816"/>
            <a:ext cx="2185925" cy="27627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44208" y="3789040"/>
            <a:ext cx="2321272" cy="2448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92239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0C7D0C5B-1C05-4650-B2CE-D5E6214AB8CA}" type="slidenum">
              <a:rPr lang="en-CA" smtClean="0">
                <a:solidFill>
                  <a:prstClr val="black">
                    <a:tint val="75000"/>
                  </a:prstClr>
                </a:solidFill>
              </a:rPr>
              <a:pPr/>
              <a:t>26</a:t>
            </a:fld>
            <a:endParaRPr lang="en-CA">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3863"/>
            <a:ext cx="7620000" cy="601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093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0C7D0C5B-1C05-4650-B2CE-D5E6214AB8CA}" type="slidenum">
              <a:rPr lang="en-CA" smtClean="0">
                <a:solidFill>
                  <a:prstClr val="black">
                    <a:tint val="75000"/>
                  </a:prstClr>
                </a:solidFill>
              </a:rPr>
              <a:pPr/>
              <a:t>27</a:t>
            </a:fld>
            <a:endParaRPr lang="en-CA">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3"/>
            <a:ext cx="5256584" cy="5878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031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28</a:t>
            </a:fld>
            <a:endParaRPr lang="en-CA">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3764"/>
            <a:ext cx="8230766" cy="628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0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29</a:t>
            </a:fld>
            <a:endParaRPr lang="en-CA">
              <a:solidFill>
                <a:prstClr val="black">
                  <a:tint val="75000"/>
                </a:prstClr>
              </a:solidFill>
            </a:endParaRPr>
          </a:p>
        </p:txBody>
      </p:sp>
      <p:sp>
        <p:nvSpPr>
          <p:cNvPr id="4" name="Title 3"/>
          <p:cNvSpPr>
            <a:spLocks noGrp="1"/>
          </p:cNvSpPr>
          <p:nvPr>
            <p:ph type="title" idx="4294967295"/>
          </p:nvPr>
        </p:nvSpPr>
        <p:spPr>
          <a:xfrm>
            <a:off x="323526" y="274638"/>
            <a:ext cx="7906073" cy="1143000"/>
          </a:xfrm>
        </p:spPr>
        <p:txBody>
          <a:bodyPr>
            <a:normAutofit fontScale="90000"/>
          </a:bodyPr>
          <a:lstStyle/>
          <a:p>
            <a:r>
              <a:rPr lang="en-CA" dirty="0" smtClean="0"/>
              <a:t>EE02 </a:t>
            </a:r>
            <a:r>
              <a:rPr lang="en-CA" dirty="0" smtClean="0"/>
              <a:t>“Execute </a:t>
            </a:r>
            <a:r>
              <a:rPr lang="en-CA" dirty="0" smtClean="0"/>
              <a:t>Math </a:t>
            </a:r>
            <a:r>
              <a:rPr lang="en-CA" dirty="0" smtClean="0"/>
              <a:t>Operations” </a:t>
            </a:r>
            <a:r>
              <a:rPr lang="en-CA" dirty="0" smtClean="0"/>
              <a:t>Accurately</a:t>
            </a:r>
            <a:endParaRPr lang="en-C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066800"/>
            <a:ext cx="8496945" cy="455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466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t>Academic Plan Project Teams Fall 2013</a:t>
            </a:r>
            <a:endParaRPr lang="en-CA"/>
          </a:p>
        </p:txBody>
      </p:sp>
      <p:sp>
        <p:nvSpPr>
          <p:cNvPr id="5" name="Slide Number Placeholder 4"/>
          <p:cNvSpPr>
            <a:spLocks noGrp="1"/>
          </p:cNvSpPr>
          <p:nvPr>
            <p:ph type="sldNum" sz="quarter" idx="12"/>
          </p:nvPr>
        </p:nvSpPr>
        <p:spPr/>
        <p:txBody>
          <a:bodyPr/>
          <a:lstStyle/>
          <a:p>
            <a:fld id="{FDF13989-D899-4263-8902-D96AE28ABC34}" type="slidenum">
              <a:rPr lang="en-CA" smtClean="0"/>
              <a:t>3</a:t>
            </a:fld>
            <a:endParaRPr lang="en-CA"/>
          </a:p>
        </p:txBody>
      </p:sp>
      <p:sp>
        <p:nvSpPr>
          <p:cNvPr id="8" name="Content Placeholder 7"/>
          <p:cNvSpPr>
            <a:spLocks noGrp="1"/>
          </p:cNvSpPr>
          <p:nvPr>
            <p:ph sz="half" idx="4294967295"/>
          </p:nvPr>
        </p:nvSpPr>
        <p:spPr>
          <a:xfrm>
            <a:off x="5105400" y="1196752"/>
            <a:ext cx="3571056" cy="4929411"/>
          </a:xfrm>
          <a:ln w="28575">
            <a:solidFill>
              <a:schemeClr val="tx1"/>
            </a:solidFill>
          </a:ln>
        </p:spPr>
        <p:txBody>
          <a:bodyPr/>
          <a:lstStyle/>
          <a:p>
            <a:r>
              <a:rPr lang="en-CA" sz="2000" dirty="0" smtClean="0"/>
              <a:t>Project Task</a:t>
            </a:r>
          </a:p>
          <a:p>
            <a:r>
              <a:rPr lang="en-CA" sz="2000" dirty="0" smtClean="0"/>
              <a:t>The Team</a:t>
            </a:r>
          </a:p>
          <a:p>
            <a:r>
              <a:rPr lang="en-CA" sz="2000" dirty="0" smtClean="0"/>
              <a:t>Our Findings</a:t>
            </a:r>
          </a:p>
          <a:p>
            <a:r>
              <a:rPr lang="en-CA" sz="2000" dirty="0" smtClean="0"/>
              <a:t>Reflect on Suggestions for W14 &amp; F14</a:t>
            </a:r>
          </a:p>
          <a:p>
            <a:r>
              <a:rPr lang="en-CA" sz="2000" dirty="0" smtClean="0"/>
              <a:t>In-camera Session</a:t>
            </a:r>
          </a:p>
          <a:p>
            <a:endParaRPr lang="en-CA" sz="2000" dirty="0"/>
          </a:p>
          <a:p>
            <a:pPr marL="457200" indent="-457200">
              <a:buFont typeface="+mj-lt"/>
              <a:buAutoNum type="arabicPeriod"/>
            </a:pPr>
            <a:r>
              <a:rPr lang="en-CA" sz="2000" b="1" dirty="0" smtClean="0">
                <a:solidFill>
                  <a:srgbClr val="800000"/>
                </a:solidFill>
                <a:effectLst>
                  <a:outerShdw blurRad="38100" dist="38100" dir="2700000" algn="tl">
                    <a:srgbClr val="000000">
                      <a:alpha val="43137"/>
                    </a:srgbClr>
                  </a:outerShdw>
                </a:effectLst>
              </a:rPr>
              <a:t>Numeracy Fluencies</a:t>
            </a:r>
          </a:p>
          <a:p>
            <a:pPr marL="457200" indent="-457200">
              <a:buFont typeface="+mj-lt"/>
              <a:buAutoNum type="arabicPeriod"/>
            </a:pPr>
            <a:r>
              <a:rPr lang="en-CA" sz="2000" b="1" dirty="0" smtClean="0">
                <a:solidFill>
                  <a:srgbClr val="800000"/>
                </a:solidFill>
                <a:effectLst>
                  <a:outerShdw blurRad="38100" dist="38100" dir="2700000" algn="tl">
                    <a:srgbClr val="000000">
                      <a:alpha val="43137"/>
                    </a:srgbClr>
                  </a:outerShdw>
                </a:effectLst>
              </a:rPr>
              <a:t>Digital Fluencies</a:t>
            </a:r>
          </a:p>
          <a:p>
            <a:pPr marL="457200" indent="-457200">
              <a:buFont typeface="+mj-lt"/>
              <a:buAutoNum type="arabicPeriod"/>
            </a:pPr>
            <a:r>
              <a:rPr lang="en-CA" sz="2000" b="1" dirty="0" smtClean="0">
                <a:solidFill>
                  <a:srgbClr val="800000"/>
                </a:solidFill>
                <a:effectLst>
                  <a:outerShdw blurRad="38100" dist="38100" dir="2700000" algn="tl">
                    <a:srgbClr val="000000">
                      <a:alpha val="43137"/>
                    </a:srgbClr>
                  </a:outerShdw>
                </a:effectLst>
              </a:rPr>
              <a:t>Alignment of Academic and Student Services Initiatives</a:t>
            </a:r>
          </a:p>
          <a:p>
            <a:endParaRPr lang="en-CA" sz="20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3888432" cy="59766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8203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0C7D0C5B-1C05-4650-B2CE-D5E6214AB8CA}" type="slidenum">
              <a:rPr lang="en-CA" smtClean="0">
                <a:solidFill>
                  <a:prstClr val="black">
                    <a:tint val="75000"/>
                  </a:prstClr>
                </a:solidFill>
              </a:rPr>
              <a:pPr/>
              <a:t>30</a:t>
            </a:fld>
            <a:endParaRPr lang="en-CA">
              <a:solidFill>
                <a:prstClr val="black">
                  <a:tint val="75000"/>
                </a:prst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5019187" cy="5184576"/>
          </a:xfrm>
          <a:prstGeom prst="rect">
            <a:avLst/>
          </a:prstGeom>
          <a:ln w="38100" cap="sq">
            <a:solidFill>
              <a:srgbClr val="8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717031"/>
            <a:ext cx="4934716" cy="2962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8161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Student Entrance Survey</a:t>
            </a:r>
            <a:endParaRPr lang="en-CA"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1556792"/>
            <a:ext cx="4038600" cy="3888432"/>
          </a:xfrm>
        </p:spPr>
      </p:pic>
      <p:sp>
        <p:nvSpPr>
          <p:cNvPr id="6" name="Content Placeholder 5"/>
          <p:cNvSpPr>
            <a:spLocks noGrp="1"/>
          </p:cNvSpPr>
          <p:nvPr>
            <p:ph sz="half" idx="2"/>
          </p:nvPr>
        </p:nvSpPr>
        <p:spPr/>
        <p:txBody>
          <a:bodyPr/>
          <a:lstStyle/>
          <a:p>
            <a:r>
              <a:rPr lang="en-CA" dirty="0" smtClean="0"/>
              <a:t>Fractions</a:t>
            </a:r>
          </a:p>
          <a:p>
            <a:r>
              <a:rPr lang="en-CA" dirty="0" smtClean="0"/>
              <a:t>Decimals</a:t>
            </a:r>
          </a:p>
          <a:p>
            <a:r>
              <a:rPr lang="en-CA" dirty="0" smtClean="0"/>
              <a:t>Percentages</a:t>
            </a:r>
            <a:endParaRPr lang="en-CA" dirty="0"/>
          </a:p>
        </p:txBody>
      </p:sp>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31</a:t>
            </a:fld>
            <a:endParaRPr lang="en-CA">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356992"/>
            <a:ext cx="3857640" cy="3034680"/>
          </a:xfrm>
          <a:prstGeom prst="rect">
            <a:avLst/>
          </a:prstGeom>
        </p:spPr>
      </p:pic>
    </p:spTree>
    <p:extLst>
      <p:ext uri="{BB962C8B-B14F-4D97-AF65-F5344CB8AC3E}">
        <p14:creationId xmlns:p14="http://schemas.microsoft.com/office/powerpoint/2010/main" val="4134510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475656" y="908718"/>
            <a:ext cx="6336703" cy="4752528"/>
          </a:xfrm>
        </p:spPr>
      </p:pic>
    </p:spTree>
    <p:extLst>
      <p:ext uri="{BB962C8B-B14F-4D97-AF65-F5344CB8AC3E}">
        <p14:creationId xmlns:p14="http://schemas.microsoft.com/office/powerpoint/2010/main" val="3375175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CA" smtClean="0"/>
              <a:t>Academic Plan Project Teams Fall 2013</a:t>
            </a:r>
            <a:endParaRPr lang="en-CA"/>
          </a:p>
        </p:txBody>
      </p:sp>
      <p:sp>
        <p:nvSpPr>
          <p:cNvPr id="6" name="Slide Number Placeholder 5"/>
          <p:cNvSpPr>
            <a:spLocks noGrp="1"/>
          </p:cNvSpPr>
          <p:nvPr>
            <p:ph type="sldNum" sz="quarter" idx="12"/>
          </p:nvPr>
        </p:nvSpPr>
        <p:spPr/>
        <p:txBody>
          <a:bodyPr/>
          <a:lstStyle/>
          <a:p>
            <a:fld id="{FDF13989-D899-4263-8902-D96AE28ABC34}" type="slidenum">
              <a:rPr lang="en-CA" smtClean="0"/>
              <a:t>33</a:t>
            </a:fld>
            <a:endParaRPr lang="en-CA"/>
          </a:p>
        </p:txBody>
      </p:sp>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43608" y="836712"/>
            <a:ext cx="6816725" cy="5073650"/>
          </a:xfrm>
        </p:spPr>
      </p:pic>
    </p:spTree>
    <p:extLst>
      <p:ext uri="{BB962C8B-B14F-4D97-AF65-F5344CB8AC3E}">
        <p14:creationId xmlns:p14="http://schemas.microsoft.com/office/powerpoint/2010/main" val="3868149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Mohawk’s Five CTIG Projects</a:t>
            </a:r>
            <a:endParaRPr lang="en-CA" dirty="0"/>
          </a:p>
        </p:txBody>
      </p:sp>
      <p:sp>
        <p:nvSpPr>
          <p:cNvPr id="3" name="Content Placeholder 2"/>
          <p:cNvSpPr>
            <a:spLocks noGrp="1"/>
          </p:cNvSpPr>
          <p:nvPr>
            <p:ph idx="1"/>
          </p:nvPr>
        </p:nvSpPr>
        <p:spPr/>
        <p:txBody>
          <a:bodyPr>
            <a:normAutofit/>
          </a:bodyPr>
          <a:lstStyle/>
          <a:p>
            <a:pPr marL="0" indent="0">
              <a:buNone/>
            </a:pPr>
            <a:r>
              <a:rPr lang="en-CA" sz="2100" b="1" dirty="0" smtClean="0"/>
              <a:t>Project </a:t>
            </a:r>
            <a:r>
              <a:rPr lang="en-CA" sz="2100" b="1" dirty="0"/>
              <a:t>#1: Data Collection and Reporting Capacity of Current Exemption Database - CTIG Funding $68 000 </a:t>
            </a:r>
            <a:endParaRPr lang="en-CA" sz="2100" b="1" dirty="0" smtClean="0"/>
          </a:p>
          <a:p>
            <a:pPr marL="0" indent="0">
              <a:buNone/>
            </a:pPr>
            <a:endParaRPr lang="en-CA" sz="2100" dirty="0" smtClean="0"/>
          </a:p>
          <a:p>
            <a:pPr marL="0" indent="0">
              <a:buNone/>
            </a:pPr>
            <a:r>
              <a:rPr lang="en-CA" sz="2100" b="1" dirty="0" smtClean="0"/>
              <a:t>Project </a:t>
            </a:r>
            <a:r>
              <a:rPr lang="en-CA" sz="2100" b="1" dirty="0"/>
              <a:t>#2: Transfer Facilitation Activities &amp; Student Future Ready Coach Program - CTIG Funding $34 </a:t>
            </a:r>
            <a:r>
              <a:rPr lang="en-CA" sz="2100" b="1" dirty="0" smtClean="0"/>
              <a:t>000</a:t>
            </a:r>
          </a:p>
          <a:p>
            <a:pPr marL="0" indent="0">
              <a:buNone/>
            </a:pPr>
            <a:endParaRPr lang="en-CA" sz="2100" dirty="0"/>
          </a:p>
          <a:p>
            <a:pPr marL="0" indent="0">
              <a:buNone/>
            </a:pPr>
            <a:r>
              <a:rPr lang="en-CA" sz="2100" b="1" dirty="0" smtClean="0"/>
              <a:t>Project #</a:t>
            </a:r>
            <a:r>
              <a:rPr lang="en-CA" sz="2100" b="1" dirty="0"/>
              <a:t>3: Mohawk College Pathways Office - CTIG Funding: $70 </a:t>
            </a:r>
            <a:r>
              <a:rPr lang="en-CA" sz="2100" b="1" dirty="0" smtClean="0"/>
              <a:t>000</a:t>
            </a:r>
          </a:p>
          <a:p>
            <a:pPr marL="0" indent="0">
              <a:buNone/>
            </a:pPr>
            <a:endParaRPr lang="en-CA" sz="2100" b="1" dirty="0" smtClean="0"/>
          </a:p>
          <a:p>
            <a:pPr marL="0" indent="0">
              <a:buNone/>
            </a:pPr>
            <a:r>
              <a:rPr lang="en-CA" sz="2100" b="1" dirty="0" smtClean="0"/>
              <a:t>Project </a:t>
            </a:r>
            <a:r>
              <a:rPr lang="en-CA" sz="2100" b="1" dirty="0"/>
              <a:t>#4: Annual Pathways Fair - CTIG Funding: $15 </a:t>
            </a:r>
            <a:r>
              <a:rPr lang="en-CA" sz="2100" b="1" dirty="0" smtClean="0"/>
              <a:t>000</a:t>
            </a:r>
          </a:p>
          <a:p>
            <a:pPr marL="0" indent="0">
              <a:buNone/>
            </a:pPr>
            <a:endParaRPr lang="en-CA" sz="2100" dirty="0"/>
          </a:p>
          <a:p>
            <a:pPr marL="0" indent="0">
              <a:buNone/>
            </a:pPr>
            <a:r>
              <a:rPr lang="en-CA" sz="2100" b="1" dirty="0"/>
              <a:t>Project #5: General Arts and Science 2+2 Provincial Reference Pilot - CTIG Funding $15 000</a:t>
            </a:r>
            <a:endParaRPr lang="en-CA" sz="2100" dirty="0"/>
          </a:p>
          <a:p>
            <a:endParaRPr lang="en-CA" dirty="0"/>
          </a:p>
          <a:p>
            <a:endParaRPr lang="en-CA" dirty="0"/>
          </a:p>
          <a:p>
            <a:endParaRPr lang="en-CA" dirty="0"/>
          </a:p>
        </p:txBody>
      </p:sp>
      <p:sp>
        <p:nvSpPr>
          <p:cNvPr id="4" name="Footer Placeholder 3"/>
          <p:cNvSpPr>
            <a:spLocks noGrp="1"/>
          </p:cNvSpPr>
          <p:nvPr>
            <p:ph type="ftr" sz="quarter" idx="11"/>
          </p:nvPr>
        </p:nvSpPr>
        <p:spPr/>
        <p:txBody>
          <a:bodyPr/>
          <a:lstStyle/>
          <a:p>
            <a:r>
              <a:rPr lang="en-CA" dirty="0" smtClean="0">
                <a:solidFill>
                  <a:prstClr val="black">
                    <a:tint val="75000"/>
                  </a:prstClr>
                </a:solidFill>
              </a:rPr>
              <a:t>C2U </a:t>
            </a:r>
            <a:r>
              <a:rPr lang="en-CA" dirty="0" smtClean="0">
                <a:solidFill>
                  <a:prstClr val="black">
                    <a:tint val="75000"/>
                  </a:prstClr>
                </a:solidFill>
              </a:rPr>
              <a:t>Pathways</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34</a:t>
            </a:fld>
            <a:endParaRPr lang="en-CA" dirty="0">
              <a:solidFill>
                <a:prstClr val="black">
                  <a:tint val="75000"/>
                </a:prstClr>
              </a:solidFill>
            </a:endParaRPr>
          </a:p>
        </p:txBody>
      </p:sp>
    </p:spTree>
    <p:extLst>
      <p:ext uri="{BB962C8B-B14F-4D97-AF65-F5344CB8AC3E}">
        <p14:creationId xmlns:p14="http://schemas.microsoft.com/office/powerpoint/2010/main" val="3849241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764704"/>
            <a:ext cx="6860580" cy="5145435"/>
          </a:xfrm>
        </p:spPr>
      </p:pic>
    </p:spTree>
    <p:extLst>
      <p:ext uri="{BB962C8B-B14F-4D97-AF65-F5344CB8AC3E}">
        <p14:creationId xmlns:p14="http://schemas.microsoft.com/office/powerpoint/2010/main" val="2468426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36</a:t>
            </a:fld>
            <a:endParaRPr lang="en-CA">
              <a:solidFill>
                <a:prstClr val="black">
                  <a:tint val="75000"/>
                </a:prstClr>
              </a:solidFill>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1133501">
            <a:off x="423135" y="762799"/>
            <a:ext cx="4511675" cy="3389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Content Placeholder 5"/>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3707904" y="2432979"/>
            <a:ext cx="5184676" cy="3888507"/>
          </a:xfrm>
          <a:prstGeom prst="rect">
            <a:avLst/>
          </a:prstGeom>
          <a:ln>
            <a:noFill/>
          </a:ln>
          <a:effectLst>
            <a:softEdge rad="112500"/>
          </a:effectLst>
        </p:spPr>
      </p:pic>
    </p:spTree>
    <p:extLst>
      <p:ext uri="{BB962C8B-B14F-4D97-AF65-F5344CB8AC3E}">
        <p14:creationId xmlns:p14="http://schemas.microsoft.com/office/powerpoint/2010/main" val="3903601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37</a:t>
            </a:fld>
            <a:endParaRPr lang="en-CA">
              <a:solidFill>
                <a:prstClr val="black">
                  <a:tint val="75000"/>
                </a:prstClr>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1560" y="764704"/>
            <a:ext cx="7515225" cy="563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78880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38</a:t>
            </a:fld>
            <a:endParaRPr lang="en-CA">
              <a:solidFill>
                <a:prstClr val="black">
                  <a:tint val="75000"/>
                </a:prstClr>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5576" y="476672"/>
            <a:ext cx="7437437" cy="5576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2499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College2University Kiosk Project</a:t>
            </a:r>
            <a:br>
              <a:rPr lang="en-CA" dirty="0" smtClean="0"/>
            </a:br>
            <a:r>
              <a:rPr lang="en-CA" dirty="0" smtClean="0"/>
              <a:t>January 2-March 31</a:t>
            </a:r>
            <a:r>
              <a:rPr lang="en-CA" smtClean="0"/>
              <a:t>, 2014</a:t>
            </a:r>
            <a:endParaRPr lang="en-C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198944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CA" smtClean="0">
                <a:solidFill>
                  <a:prstClr val="black">
                    <a:tint val="75000"/>
                  </a:prstClr>
                </a:solidFill>
              </a:rPr>
              <a:t>C2U Pathways</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C7D0C5B-1C05-4650-B2CE-D5E6214AB8CA}" type="slidenum">
              <a:rPr lang="en-CA" smtClean="0">
                <a:solidFill>
                  <a:prstClr val="black">
                    <a:tint val="75000"/>
                  </a:prstClr>
                </a:solidFill>
              </a:rPr>
              <a:pPr/>
              <a:t>39</a:t>
            </a:fld>
            <a:endParaRPr lang="en-CA">
              <a:solidFill>
                <a:prstClr val="black">
                  <a:tint val="75000"/>
                </a:prstClr>
              </a:solidFill>
            </a:endParaRPr>
          </a:p>
        </p:txBody>
      </p:sp>
    </p:spTree>
    <p:extLst>
      <p:ext uri="{BB962C8B-B14F-4D97-AF65-F5344CB8AC3E}">
        <p14:creationId xmlns:p14="http://schemas.microsoft.com/office/powerpoint/2010/main" val="595763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9"/>
            <a:ext cx="8363272" cy="1143000"/>
          </a:xfrm>
        </p:spPr>
        <p:txBody>
          <a:bodyPr/>
          <a:lstStyle/>
          <a:p>
            <a:r>
              <a:rPr lang="en-CA" b="1" dirty="0" smtClean="0">
                <a:solidFill>
                  <a:schemeClr val="bg2">
                    <a:lumMod val="25000"/>
                  </a:schemeClr>
                </a:solidFill>
                <a:effectLst>
                  <a:outerShdw blurRad="38100" dist="38100" dir="2700000" algn="tl">
                    <a:srgbClr val="000000">
                      <a:alpha val="43137"/>
                    </a:srgbClr>
                  </a:outerShdw>
                </a:effectLst>
              </a:rPr>
              <a:t>F13 Academic Plan Project Teams</a:t>
            </a:r>
            <a:endParaRPr lang="en-CA" b="1" dirty="0">
              <a:solidFill>
                <a:schemeClr val="bg2">
                  <a:lumMod val="25000"/>
                </a:schemeClr>
              </a:solidFill>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1115616" y="1600202"/>
            <a:ext cx="7571184" cy="4525963"/>
          </a:xfrm>
        </p:spPr>
        <p:txBody>
          <a:bodyPr>
            <a:normAutofit fontScale="92500" lnSpcReduction="10000"/>
          </a:bodyPr>
          <a:lstStyle/>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Institutional Learning Outcomes: Measuring Student </a:t>
            </a:r>
            <a:r>
              <a:rPr lang="en-CA" sz="2200" b="1" dirty="0" smtClean="0">
                <a:solidFill>
                  <a:srgbClr val="800000"/>
                </a:solidFill>
                <a:effectLst>
                  <a:outerShdw blurRad="38100" dist="38100" dir="2700000" algn="tl">
                    <a:srgbClr val="000000">
                      <a:alpha val="43137"/>
                    </a:srgbClr>
                  </a:outerShdw>
                </a:effectLst>
                <a:latin typeface="+mj-lt"/>
              </a:rPr>
              <a:t>Success</a:t>
            </a:r>
          </a:p>
          <a:p>
            <a:pPr marL="457200" indent="-457200">
              <a:lnSpc>
                <a:spcPct val="110000"/>
              </a:lnSpc>
              <a:buFont typeface="+mj-lt"/>
              <a:buAutoNum type="arabicPeriod"/>
            </a:pPr>
            <a:endParaRPr lang="en-CA" sz="2200" b="1" dirty="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smtClean="0">
                <a:solidFill>
                  <a:srgbClr val="800000"/>
                </a:solidFill>
                <a:effectLst>
                  <a:outerShdw blurRad="38100" dist="38100" dir="2700000" algn="tl">
                    <a:srgbClr val="000000">
                      <a:alpha val="43137"/>
                    </a:srgbClr>
                  </a:outerShdw>
                </a:effectLst>
                <a:latin typeface="+mj-lt"/>
              </a:rPr>
              <a:t>Pathways: </a:t>
            </a:r>
            <a:r>
              <a:rPr lang="en-CA" sz="2200" b="1" dirty="0">
                <a:solidFill>
                  <a:srgbClr val="800000"/>
                </a:solidFill>
                <a:effectLst>
                  <a:outerShdw blurRad="38100" dist="38100" dir="2700000" algn="tl">
                    <a:srgbClr val="000000">
                      <a:alpha val="43137"/>
                    </a:srgbClr>
                  </a:outerShdw>
                </a:effectLst>
                <a:latin typeface="+mj-lt"/>
              </a:rPr>
              <a:t>Postsecondary Pathways from Mohawk to </a:t>
            </a:r>
            <a:r>
              <a:rPr lang="en-CA" sz="2200" b="1" dirty="0" smtClean="0">
                <a:solidFill>
                  <a:srgbClr val="800000"/>
                </a:solidFill>
                <a:effectLst>
                  <a:outerShdw blurRad="38100" dist="38100" dir="2700000" algn="tl">
                    <a:srgbClr val="000000">
                      <a:alpha val="43137"/>
                    </a:srgbClr>
                  </a:outerShdw>
                </a:effectLst>
                <a:latin typeface="+mj-lt"/>
              </a:rPr>
              <a:t>University</a:t>
            </a:r>
          </a:p>
          <a:p>
            <a:pPr marL="457200" indent="-457200">
              <a:lnSpc>
                <a:spcPct val="110000"/>
              </a:lnSpc>
              <a:buFont typeface="+mj-lt"/>
              <a:buAutoNum type="arabicPeriod"/>
            </a:pPr>
            <a:endParaRPr lang="en-CA" sz="2200" b="1" dirty="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An Online Learning Community to Support Student </a:t>
            </a:r>
            <a:r>
              <a:rPr lang="en-CA" sz="2200" b="1" dirty="0" smtClean="0">
                <a:solidFill>
                  <a:srgbClr val="800000"/>
                </a:solidFill>
                <a:effectLst>
                  <a:outerShdw blurRad="38100" dist="38100" dir="2700000" algn="tl">
                    <a:srgbClr val="000000">
                      <a:alpha val="43137"/>
                    </a:srgbClr>
                  </a:outerShdw>
                </a:effectLst>
                <a:latin typeface="+mj-lt"/>
              </a:rPr>
              <a:t>Success</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Eportfolios to Assess and Demonstrate 21</a:t>
            </a:r>
            <a:r>
              <a:rPr lang="en-CA" sz="2200" b="1" baseline="30000" dirty="0">
                <a:solidFill>
                  <a:srgbClr val="800000"/>
                </a:solidFill>
                <a:effectLst>
                  <a:outerShdw blurRad="38100" dist="38100" dir="2700000" algn="tl">
                    <a:srgbClr val="000000">
                      <a:alpha val="43137"/>
                    </a:srgbClr>
                  </a:outerShdw>
                </a:effectLst>
                <a:latin typeface="+mj-lt"/>
              </a:rPr>
              <a:t>st</a:t>
            </a:r>
            <a:r>
              <a:rPr lang="en-CA" sz="2200" b="1" dirty="0">
                <a:solidFill>
                  <a:srgbClr val="800000"/>
                </a:solidFill>
                <a:effectLst>
                  <a:outerShdw blurRad="38100" dist="38100" dir="2700000" algn="tl">
                    <a:srgbClr val="000000">
                      <a:alpha val="43137"/>
                    </a:srgbClr>
                  </a:outerShdw>
                </a:effectLst>
                <a:latin typeface="+mj-lt"/>
              </a:rPr>
              <a:t> Century </a:t>
            </a:r>
            <a:r>
              <a:rPr lang="en-CA" sz="2200" b="1" dirty="0" smtClean="0">
                <a:solidFill>
                  <a:srgbClr val="800000"/>
                </a:solidFill>
                <a:effectLst>
                  <a:outerShdw blurRad="38100" dist="38100" dir="2700000" algn="tl">
                    <a:srgbClr val="000000">
                      <a:alpha val="43137"/>
                    </a:srgbClr>
                  </a:outerShdw>
                </a:effectLst>
                <a:latin typeface="+mj-lt"/>
              </a:rPr>
              <a:t>Skills</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Beyond Satisfaction: Toward an Outcomes-Based, Procedural Model of Faculty Development Program </a:t>
            </a:r>
            <a:r>
              <a:rPr lang="en-CA" sz="2200" b="1" dirty="0" smtClean="0">
                <a:solidFill>
                  <a:srgbClr val="800000"/>
                </a:solidFill>
                <a:effectLst>
                  <a:outerShdw blurRad="38100" dist="38100" dir="2700000" algn="tl">
                    <a:srgbClr val="000000">
                      <a:alpha val="43137"/>
                    </a:srgbClr>
                  </a:outerShdw>
                </a:effectLst>
                <a:latin typeface="+mj-lt"/>
              </a:rPr>
              <a:t>Evaluation (CEDP)</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MEDIC/MERC Academic Centres</a:t>
            </a:r>
          </a:p>
          <a:p>
            <a:pPr marL="0" indent="0">
              <a:buNone/>
            </a:pPr>
            <a:endParaRPr lang="en-CA" dirty="0"/>
          </a:p>
          <a:p>
            <a:pPr marL="0" indent="0">
              <a:buNone/>
            </a:pPr>
            <a:endParaRPr lang="en-CA" b="1" dirty="0" smtClean="0"/>
          </a:p>
          <a:p>
            <a:pPr marL="0" indent="0">
              <a:buNone/>
            </a:pPr>
            <a:endParaRPr lang="en-CA" dirty="0"/>
          </a:p>
          <a:p>
            <a:pPr marL="0" indent="0">
              <a:buNone/>
            </a:pPr>
            <a:endParaRPr lang="en-CA" dirty="0"/>
          </a:p>
        </p:txBody>
      </p:sp>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4</a:t>
            </a:fld>
            <a:endParaRPr lang="en-CA">
              <a:solidFill>
                <a:prstClr val="black">
                  <a:tint val="75000"/>
                </a:prstClr>
              </a:solidFill>
            </a:endParaRPr>
          </a:p>
        </p:txBody>
      </p:sp>
    </p:spTree>
    <p:extLst>
      <p:ext uri="{BB962C8B-B14F-4D97-AF65-F5344CB8AC3E}">
        <p14:creationId xmlns:p14="http://schemas.microsoft.com/office/powerpoint/2010/main" val="1024590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36712"/>
            <a:ext cx="8003232" cy="864096"/>
          </a:xfrm>
        </p:spPr>
        <p:txBody>
          <a:bodyPr>
            <a:normAutofit fontScale="90000"/>
          </a:bodyPr>
          <a:lstStyle/>
          <a:p>
            <a:r>
              <a:rPr lang="en-CA" sz="2000" dirty="0" smtClean="0">
                <a:solidFill>
                  <a:schemeClr val="tx2"/>
                </a:solidFill>
              </a:rPr>
              <a:t>Fall 2013 Project #3</a:t>
            </a:r>
            <a:r>
              <a:rPr lang="en-CA" sz="2700" dirty="0" smtClean="0">
                <a:solidFill>
                  <a:schemeClr val="tx2"/>
                </a:solidFill>
              </a:rPr>
              <a:t/>
            </a:r>
            <a:br>
              <a:rPr lang="en-CA" sz="2700" dirty="0" smtClean="0">
                <a:solidFill>
                  <a:schemeClr val="tx2"/>
                </a:solidFill>
              </a:rPr>
            </a:br>
            <a:r>
              <a:rPr lang="en-CA" sz="2700" dirty="0" smtClean="0">
                <a:solidFill>
                  <a:schemeClr val="tx2"/>
                </a:solidFill>
              </a:rPr>
              <a:t>Eportfolios to Assess and Demonstrate 21</a:t>
            </a:r>
            <a:r>
              <a:rPr lang="en-CA" sz="2700" baseline="30000" dirty="0" smtClean="0">
                <a:solidFill>
                  <a:schemeClr val="tx2"/>
                </a:solidFill>
              </a:rPr>
              <a:t>st</a:t>
            </a:r>
            <a:r>
              <a:rPr lang="en-CA" sz="2700" dirty="0" smtClean="0">
                <a:solidFill>
                  <a:schemeClr val="tx2"/>
                </a:solidFill>
              </a:rPr>
              <a:t> Century Skills</a:t>
            </a:r>
            <a:r>
              <a:rPr lang="en-CA" sz="3600" dirty="0" smtClean="0">
                <a:solidFill>
                  <a:schemeClr val="tx2"/>
                </a:solidFill>
              </a:rPr>
              <a:t/>
            </a:r>
            <a:br>
              <a:rPr lang="en-CA" sz="3600" dirty="0" smtClean="0">
                <a:solidFill>
                  <a:schemeClr val="tx2"/>
                </a:solidFill>
              </a:rPr>
            </a:br>
            <a:endParaRPr lang="en-CA" sz="3600" dirty="0">
              <a:solidFill>
                <a:schemeClr val="tx2"/>
              </a:solidFill>
            </a:endParaRPr>
          </a:p>
        </p:txBody>
      </p:sp>
      <p:sp>
        <p:nvSpPr>
          <p:cNvPr id="4" name="Text Placeholder 3"/>
          <p:cNvSpPr>
            <a:spLocks noGrp="1"/>
          </p:cNvSpPr>
          <p:nvPr>
            <p:ph type="body" idx="1"/>
          </p:nvPr>
        </p:nvSpPr>
        <p:spPr/>
        <p:txBody>
          <a:bodyPr/>
          <a:lstStyle/>
          <a:p>
            <a:pPr algn="ctr"/>
            <a:r>
              <a:rPr lang="en-CA" dirty="0" smtClean="0"/>
              <a:t>The Task</a:t>
            </a:r>
            <a:endParaRPr lang="en-CA" dirty="0"/>
          </a:p>
        </p:txBody>
      </p:sp>
      <p:sp>
        <p:nvSpPr>
          <p:cNvPr id="6" name="Content Placeholder 5"/>
          <p:cNvSpPr>
            <a:spLocks noGrp="1"/>
          </p:cNvSpPr>
          <p:nvPr>
            <p:ph sz="half" idx="2"/>
          </p:nvPr>
        </p:nvSpPr>
        <p:spPr>
          <a:xfrm>
            <a:off x="1187624" y="2174875"/>
            <a:ext cx="3309764" cy="3951288"/>
          </a:xfrm>
        </p:spPr>
        <p:txBody>
          <a:bodyPr>
            <a:normAutofit fontScale="92500" lnSpcReduction="10000"/>
          </a:bodyPr>
          <a:lstStyle/>
          <a:p>
            <a:pPr marL="0" indent="0">
              <a:lnSpc>
                <a:spcPct val="115000"/>
              </a:lnSpc>
              <a:spcAft>
                <a:spcPts val="0"/>
              </a:spcAft>
              <a:buNone/>
            </a:pPr>
            <a:r>
              <a:rPr lang="en-CA" sz="2200" dirty="0" smtClean="0">
                <a:ea typeface="Calibri"/>
                <a:cs typeface="Times New Roman"/>
              </a:rPr>
              <a:t>	While </a:t>
            </a:r>
            <a:r>
              <a:rPr lang="en-CA" sz="2200" dirty="0">
                <a:ea typeface="Calibri"/>
                <a:cs typeface="Times New Roman"/>
              </a:rPr>
              <a:t>learning at Mohawk, our students will have the opportunity to development eportfolios to showcase evidence of their ability to communicate, collaborate, think critically, and be </a:t>
            </a:r>
            <a:r>
              <a:rPr lang="en-CA" sz="2200" dirty="0" smtClean="0">
                <a:ea typeface="Calibri"/>
                <a:cs typeface="Times New Roman"/>
              </a:rPr>
              <a:t>continuous </a:t>
            </a:r>
            <a:r>
              <a:rPr lang="en-CA" sz="2200" dirty="0">
                <a:ea typeface="Calibri"/>
                <a:cs typeface="Times New Roman"/>
              </a:rPr>
              <a:t>learners and responsible </a:t>
            </a:r>
            <a:r>
              <a:rPr lang="en-CA" sz="2200" dirty="0" smtClean="0">
                <a:ea typeface="Calibri"/>
                <a:cs typeface="Times New Roman"/>
              </a:rPr>
              <a:t> </a:t>
            </a:r>
            <a:r>
              <a:rPr lang="en-CA" sz="2200" dirty="0">
                <a:ea typeface="Calibri"/>
                <a:cs typeface="Times New Roman"/>
              </a:rPr>
              <a:t>citizens. This project team will fully explore the use of eportfolios as course assessment tools.</a:t>
            </a:r>
          </a:p>
          <a:p>
            <a:endParaRPr lang="en-CA" dirty="0"/>
          </a:p>
        </p:txBody>
      </p:sp>
      <p:sp>
        <p:nvSpPr>
          <p:cNvPr id="7" name="Text Placeholder 6"/>
          <p:cNvSpPr>
            <a:spLocks noGrp="1"/>
          </p:cNvSpPr>
          <p:nvPr>
            <p:ph type="body" sz="quarter" idx="3"/>
          </p:nvPr>
        </p:nvSpPr>
        <p:spPr/>
        <p:txBody>
          <a:bodyPr/>
          <a:lstStyle/>
          <a:p>
            <a:pPr algn="ctr"/>
            <a:r>
              <a:rPr lang="en-CA" dirty="0" smtClean="0"/>
              <a:t>The Team </a:t>
            </a:r>
            <a:endParaRPr lang="en-CA" dirty="0"/>
          </a:p>
        </p:txBody>
      </p:sp>
      <p:sp>
        <p:nvSpPr>
          <p:cNvPr id="8" name="Content Placeholder 7"/>
          <p:cNvSpPr>
            <a:spLocks noGrp="1"/>
          </p:cNvSpPr>
          <p:nvPr>
            <p:ph sz="quarter" idx="4"/>
          </p:nvPr>
        </p:nvSpPr>
        <p:spPr>
          <a:xfrm>
            <a:off x="5076056" y="2174875"/>
            <a:ext cx="3610744" cy="3951288"/>
          </a:xfrm>
        </p:spPr>
        <p:txBody>
          <a:bodyPr>
            <a:normAutofit fontScale="70000" lnSpcReduction="20000"/>
          </a:bodyPr>
          <a:lstStyle/>
          <a:p>
            <a:pPr marL="457200" indent="-457200">
              <a:buFont typeface="+mj-lt"/>
              <a:buAutoNum type="arabicPeriod"/>
            </a:pPr>
            <a:r>
              <a:rPr lang="en-CA" dirty="0" smtClean="0"/>
              <a:t>Julie </a:t>
            </a:r>
            <a:r>
              <a:rPr lang="en-CA" dirty="0" err="1" smtClean="0"/>
              <a:t>Aumais</a:t>
            </a:r>
            <a:endParaRPr lang="en-CA" dirty="0" smtClean="0"/>
          </a:p>
          <a:p>
            <a:pPr marL="457200" indent="-457200">
              <a:buFont typeface="+mj-lt"/>
              <a:buAutoNum type="arabicPeriod"/>
            </a:pPr>
            <a:r>
              <a:rPr lang="en-CA" dirty="0" smtClean="0"/>
              <a:t>Peggy French</a:t>
            </a:r>
          </a:p>
          <a:p>
            <a:pPr marL="457200" indent="-457200">
              <a:buFont typeface="+mj-lt"/>
              <a:buAutoNum type="arabicPeriod"/>
            </a:pPr>
            <a:r>
              <a:rPr lang="en-CA" dirty="0" smtClean="0"/>
              <a:t>Kathy Hicks</a:t>
            </a:r>
          </a:p>
          <a:p>
            <a:pPr marL="457200" indent="-457200">
              <a:buFont typeface="+mj-lt"/>
              <a:buAutoNum type="arabicPeriod"/>
            </a:pPr>
            <a:r>
              <a:rPr lang="en-CA" dirty="0" smtClean="0"/>
              <a:t>James Humphreys</a:t>
            </a:r>
          </a:p>
          <a:p>
            <a:pPr marL="457200" indent="-457200">
              <a:buFont typeface="+mj-lt"/>
              <a:buAutoNum type="arabicPeriod"/>
            </a:pPr>
            <a:r>
              <a:rPr lang="en-CA" dirty="0" smtClean="0"/>
              <a:t>Leah MacCharles</a:t>
            </a:r>
          </a:p>
          <a:p>
            <a:pPr marL="457200" indent="-457200">
              <a:buFont typeface="+mj-lt"/>
              <a:buAutoNum type="arabicPeriod"/>
            </a:pPr>
            <a:r>
              <a:rPr lang="en-CA" dirty="0" smtClean="0"/>
              <a:t>Lex (Alexia) Neziol</a:t>
            </a:r>
          </a:p>
          <a:p>
            <a:pPr marL="457200" indent="-457200">
              <a:buFont typeface="+mj-lt"/>
              <a:buAutoNum type="arabicPeriod"/>
            </a:pPr>
            <a:r>
              <a:rPr lang="en-CA" dirty="0" smtClean="0"/>
              <a:t>Cathy Ozols</a:t>
            </a:r>
          </a:p>
          <a:p>
            <a:pPr marL="457200" indent="-457200">
              <a:buFont typeface="+mj-lt"/>
              <a:buAutoNum type="arabicPeriod"/>
            </a:pPr>
            <a:r>
              <a:rPr lang="en-CA" dirty="0" smtClean="0"/>
              <a:t>Dawn Pielechaty</a:t>
            </a:r>
          </a:p>
          <a:p>
            <a:pPr marL="457200" indent="-457200">
              <a:buFont typeface="+mj-lt"/>
              <a:buAutoNum type="arabicPeriod"/>
            </a:pPr>
            <a:r>
              <a:rPr lang="en-CA" dirty="0" smtClean="0"/>
              <a:t>Lisa Pegg</a:t>
            </a:r>
          </a:p>
          <a:p>
            <a:pPr marL="457200" indent="-457200">
              <a:buFont typeface="+mj-lt"/>
              <a:buAutoNum type="arabicPeriod"/>
            </a:pPr>
            <a:r>
              <a:rPr lang="en-CA" dirty="0" smtClean="0"/>
              <a:t>Jeffrey Rankine</a:t>
            </a:r>
          </a:p>
          <a:p>
            <a:pPr marL="457200" indent="-457200">
              <a:buFont typeface="+mj-lt"/>
              <a:buAutoNum type="arabicPeriod"/>
            </a:pPr>
            <a:r>
              <a:rPr lang="en-CA" dirty="0" smtClean="0"/>
              <a:t>Joanne Smith</a:t>
            </a:r>
          </a:p>
          <a:p>
            <a:pPr marL="457200" indent="-457200">
              <a:buFont typeface="+mj-lt"/>
              <a:buAutoNum type="arabicPeriod"/>
            </a:pPr>
            <a:r>
              <a:rPr lang="en-CA" dirty="0" smtClean="0"/>
              <a:t>Jenn Horwath </a:t>
            </a:r>
            <a:r>
              <a:rPr lang="en-CA" sz="1100" dirty="0" smtClean="0"/>
              <a:t>Co-Project Manager</a:t>
            </a:r>
          </a:p>
          <a:p>
            <a:pPr marL="457200" indent="-457200">
              <a:buFont typeface="+mj-lt"/>
              <a:buAutoNum type="arabicPeriod"/>
            </a:pPr>
            <a:r>
              <a:rPr lang="en-CA" sz="2300" dirty="0" smtClean="0"/>
              <a:t>24 Eportfolio Leads</a:t>
            </a:r>
          </a:p>
          <a:p>
            <a:pPr marL="457200" indent="-457200">
              <a:buFont typeface="+mj-lt"/>
              <a:buAutoNum type="arabicPeriod"/>
            </a:pPr>
            <a:r>
              <a:rPr lang="en-CA" sz="2300" dirty="0" smtClean="0"/>
              <a:t>32 Early Adopters</a:t>
            </a:r>
            <a:endParaRPr lang="en-CA" sz="2300" dirty="0"/>
          </a:p>
        </p:txBody>
      </p:sp>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40</a:t>
            </a:fld>
            <a:endParaRPr lang="en-CA">
              <a:solidFill>
                <a:prstClr val="black">
                  <a:tint val="75000"/>
                </a:prstClr>
              </a:solidFill>
            </a:endParaRPr>
          </a:p>
        </p:txBody>
      </p:sp>
      <p:sp>
        <p:nvSpPr>
          <p:cNvPr id="10" name="Footer Placeholder 9"/>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Tree>
    <p:extLst>
      <p:ext uri="{BB962C8B-B14F-4D97-AF65-F5344CB8AC3E}">
        <p14:creationId xmlns:p14="http://schemas.microsoft.com/office/powerpoint/2010/main" val="1927522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74638"/>
            <a:ext cx="7920880" cy="1143000"/>
          </a:xfrm>
        </p:spPr>
        <p:txBody>
          <a:bodyPr>
            <a:normAutofit/>
          </a:bodyPr>
          <a:lstStyle/>
          <a:p>
            <a:r>
              <a:rPr lang="en-CA" b="1" dirty="0" smtClean="0">
                <a:solidFill>
                  <a:srgbClr val="700611"/>
                </a:solidFill>
                <a:effectLst>
                  <a:outerShdw blurRad="38100" dist="38100" dir="2700000" algn="tl">
                    <a:srgbClr val="000000">
                      <a:alpha val="43137"/>
                    </a:srgbClr>
                  </a:outerShdw>
                </a:effectLst>
              </a:rPr>
              <a:t>Eportfolio Project Charter</a:t>
            </a:r>
            <a:endParaRPr lang="en-CA" b="1" dirty="0">
              <a:solidFill>
                <a:srgbClr val="70061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7345958" cy="4121272"/>
          </a:xfrm>
          <a:prstGeom prst="rect">
            <a:avLst/>
          </a:prstGeom>
          <a:ln w="38100" cap="sq">
            <a:solidFill>
              <a:srgbClr val="6C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9B9282E6-D43E-47AC-9ACD-876628F2F3E9}" type="slidenum">
              <a:rPr lang="en-CA" smtClean="0">
                <a:solidFill>
                  <a:prstClr val="black">
                    <a:tint val="75000"/>
                  </a:prstClr>
                </a:solidFill>
              </a:rPr>
              <a:pPr/>
              <a:t>41</a:t>
            </a:fld>
            <a:endParaRPr lang="en-CA">
              <a:solidFill>
                <a:prstClr val="black">
                  <a:tint val="75000"/>
                </a:prstClr>
              </a:solidFill>
            </a:endParaRPr>
          </a:p>
        </p:txBody>
      </p:sp>
      <p:sp>
        <p:nvSpPr>
          <p:cNvPr id="5" name="Rectangle 4"/>
          <p:cNvSpPr/>
          <p:nvPr/>
        </p:nvSpPr>
        <p:spPr>
          <a:xfrm>
            <a:off x="1331640" y="4005064"/>
            <a:ext cx="288032" cy="183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Rectangle 5"/>
          <p:cNvSpPr/>
          <p:nvPr/>
        </p:nvSpPr>
        <p:spPr>
          <a:xfrm>
            <a:off x="3419872" y="3861048"/>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17056742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9"/>
            <a:ext cx="7715200" cy="1143000"/>
          </a:xfrm>
        </p:spPr>
        <p:txBody>
          <a:bodyPr>
            <a:normAutofit fontScale="90000"/>
          </a:bodyPr>
          <a:lstStyle/>
          <a:p>
            <a:r>
              <a:rPr lang="en-CA" sz="4000" b="1" dirty="0" smtClean="0">
                <a:solidFill>
                  <a:schemeClr val="tx1">
                    <a:lumMod val="75000"/>
                    <a:lumOff val="25000"/>
                  </a:schemeClr>
                </a:solidFill>
                <a:effectLst>
                  <a:outerShdw blurRad="38100" dist="38100" dir="2700000" algn="tl">
                    <a:srgbClr val="000000">
                      <a:alpha val="43137"/>
                    </a:srgbClr>
                  </a:outerShdw>
                </a:effectLst>
              </a:rPr>
              <a:t>Timeline for Adoption &amp; Use</a:t>
            </a:r>
            <a:br>
              <a:rPr lang="en-CA" sz="4000" b="1" dirty="0" smtClean="0">
                <a:solidFill>
                  <a:schemeClr val="tx1">
                    <a:lumMod val="75000"/>
                    <a:lumOff val="25000"/>
                  </a:schemeClr>
                </a:solidFill>
                <a:effectLst>
                  <a:outerShdw blurRad="38100" dist="38100" dir="2700000" algn="tl">
                    <a:srgbClr val="000000">
                      <a:alpha val="43137"/>
                    </a:srgbClr>
                  </a:outerShdw>
                </a:effectLst>
              </a:rPr>
            </a:br>
            <a:r>
              <a:rPr lang="en-CA" sz="4000" b="1" dirty="0" smtClean="0">
                <a:solidFill>
                  <a:schemeClr val="tx1">
                    <a:lumMod val="75000"/>
                    <a:lumOff val="25000"/>
                  </a:schemeClr>
                </a:solidFill>
                <a:effectLst>
                  <a:outerShdw blurRad="38100" dist="38100" dir="2700000" algn="tl">
                    <a:srgbClr val="000000">
                      <a:alpha val="43137"/>
                    </a:srgbClr>
                  </a:outerShdw>
                </a:effectLst>
              </a:rPr>
              <a:t>for</a:t>
            </a:r>
            <a:r>
              <a:rPr lang="en-CA" dirty="0" smtClean="0"/>
              <a:t> </a:t>
            </a:r>
            <a:r>
              <a:rPr lang="en-CA" b="1" dirty="0" smtClean="0">
                <a:solidFill>
                  <a:srgbClr val="660033"/>
                </a:solidFill>
                <a:effectLst>
                  <a:outerShdw blurRad="38100" dist="38100" dir="2700000" algn="tl">
                    <a:srgbClr val="000000">
                      <a:alpha val="43137"/>
                    </a:srgbClr>
                  </a:outerShdw>
                </a:effectLst>
              </a:rPr>
              <a:t>3 000 </a:t>
            </a:r>
            <a:r>
              <a:rPr lang="en-CA" sz="4000" b="1" dirty="0" smtClean="0">
                <a:solidFill>
                  <a:schemeClr val="tx1">
                    <a:lumMod val="75000"/>
                    <a:lumOff val="25000"/>
                  </a:schemeClr>
                </a:solidFill>
                <a:effectLst>
                  <a:outerShdw blurRad="38100" dist="38100" dir="2700000" algn="tl">
                    <a:srgbClr val="000000">
                      <a:alpha val="43137"/>
                    </a:srgbClr>
                  </a:outerShdw>
                </a:effectLst>
              </a:rPr>
              <a:t>Students in Winter 2014</a:t>
            </a:r>
            <a:endParaRPr lang="en-CA" sz="4000" b="1" dirty="0">
              <a:solidFill>
                <a:schemeClr val="tx1">
                  <a:lumMod val="75000"/>
                  <a:lumOff val="2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9592" y="1600202"/>
            <a:ext cx="7992888" cy="4525963"/>
          </a:xfrm>
        </p:spPr>
        <p:txBody>
          <a:bodyPr>
            <a:normAutofit fontScale="92500" lnSpcReduction="10000"/>
          </a:bodyPr>
          <a:lstStyle/>
          <a:p>
            <a:pPr marL="0" indent="0">
              <a:buNone/>
            </a:pPr>
            <a:r>
              <a:rPr lang="en-CA" b="1" dirty="0" smtClean="0">
                <a:solidFill>
                  <a:srgbClr val="660033"/>
                </a:solidFill>
                <a:effectLst>
                  <a:outerShdw blurRad="38100" dist="38100" dir="2700000" algn="tl">
                    <a:srgbClr val="000000">
                      <a:alpha val="43137"/>
                    </a:srgbClr>
                  </a:outerShdw>
                </a:effectLst>
              </a:rPr>
              <a:t>September:  </a:t>
            </a:r>
            <a:r>
              <a:rPr lang="en-CA" sz="2600" b="1" dirty="0" smtClean="0">
                <a:solidFill>
                  <a:schemeClr val="tx1">
                    <a:lumMod val="75000"/>
                    <a:lumOff val="25000"/>
                  </a:schemeClr>
                </a:solidFill>
              </a:rPr>
              <a:t>Rating/Ranking of </a:t>
            </a:r>
            <a:r>
              <a:rPr lang="en-CA" sz="2600" b="1" dirty="0" smtClean="0">
                <a:solidFill>
                  <a:srgbClr val="FF6600"/>
                </a:solidFill>
              </a:rPr>
              <a:t>5 Eportfolio Products</a:t>
            </a:r>
          </a:p>
          <a:p>
            <a:pPr marL="0" indent="0">
              <a:buNone/>
            </a:pPr>
            <a:r>
              <a:rPr lang="en-CA" b="1" dirty="0" smtClean="0">
                <a:solidFill>
                  <a:srgbClr val="660033"/>
                </a:solidFill>
                <a:effectLst>
                  <a:outerShdw blurRad="38100" dist="38100" dir="2700000" algn="tl">
                    <a:srgbClr val="000000">
                      <a:alpha val="43137"/>
                    </a:srgbClr>
                  </a:outerShdw>
                </a:effectLst>
              </a:rPr>
              <a:t>October:  </a:t>
            </a:r>
            <a:r>
              <a:rPr lang="en-CA" sz="2600" b="1" i="1" dirty="0" smtClean="0">
                <a:solidFill>
                  <a:srgbClr val="FF6600"/>
                </a:solidFill>
              </a:rPr>
              <a:t>Inspiring Minds</a:t>
            </a:r>
            <a:r>
              <a:rPr lang="en-CA" sz="2600" b="1" dirty="0" smtClean="0">
                <a:solidFill>
                  <a:schemeClr val="tx1">
                    <a:lumMod val="75000"/>
                    <a:lumOff val="25000"/>
                  </a:schemeClr>
                </a:solidFill>
              </a:rPr>
              <a:t>: Oct. 24</a:t>
            </a:r>
            <a:r>
              <a:rPr lang="en-CA" sz="2600" b="1" baseline="30000" dirty="0" smtClean="0">
                <a:solidFill>
                  <a:schemeClr val="tx1">
                    <a:lumMod val="75000"/>
                    <a:lumOff val="25000"/>
                  </a:schemeClr>
                </a:solidFill>
              </a:rPr>
              <a:t>th  </a:t>
            </a:r>
          </a:p>
          <a:p>
            <a:pPr marL="0" indent="0">
              <a:buNone/>
            </a:pPr>
            <a:r>
              <a:rPr lang="en-CA" b="1" dirty="0" smtClean="0">
                <a:solidFill>
                  <a:srgbClr val="660033"/>
                </a:solidFill>
                <a:effectLst>
                  <a:outerShdw blurRad="38100" dist="38100" dir="2700000" algn="tl">
                    <a:srgbClr val="000000">
                      <a:alpha val="43137"/>
                    </a:srgbClr>
                  </a:outerShdw>
                </a:effectLst>
              </a:rPr>
              <a:t>November</a:t>
            </a:r>
            <a:r>
              <a:rPr lang="en-CA" b="1" dirty="0" smtClean="0">
                <a:solidFill>
                  <a:srgbClr val="660033"/>
                </a:solidFill>
              </a:rPr>
              <a:t>: </a:t>
            </a:r>
            <a:r>
              <a:rPr lang="en-CA" sz="2600" b="1" baseline="30000" dirty="0" smtClean="0">
                <a:solidFill>
                  <a:schemeClr val="tx1">
                    <a:lumMod val="75000"/>
                    <a:lumOff val="25000"/>
                  </a:schemeClr>
                </a:solidFill>
              </a:rPr>
              <a:t> </a:t>
            </a:r>
            <a:r>
              <a:rPr lang="en-CA" sz="2600" b="1" dirty="0" smtClean="0">
                <a:solidFill>
                  <a:schemeClr val="tx1">
                    <a:lumMod val="75000"/>
                    <a:lumOff val="25000"/>
                  </a:schemeClr>
                </a:solidFill>
              </a:rPr>
              <a:t> ADs , with their program faculty, </a:t>
            </a:r>
            <a:r>
              <a:rPr lang="en-CA" sz="2600" b="1" dirty="0">
                <a:solidFill>
                  <a:srgbClr val="FF6600"/>
                </a:solidFill>
              </a:rPr>
              <a:t>define eportfolio software</a:t>
            </a:r>
            <a:r>
              <a:rPr lang="en-CA" sz="2600" b="1" dirty="0" smtClean="0">
                <a:solidFill>
                  <a:srgbClr val="FF6600"/>
                </a:solidFill>
              </a:rPr>
              <a:t>, course(s), student numbers.</a:t>
            </a:r>
          </a:p>
          <a:p>
            <a:pPr marL="0" indent="0">
              <a:buNone/>
            </a:pPr>
            <a:r>
              <a:rPr lang="en-CA" b="1" dirty="0" smtClean="0">
                <a:solidFill>
                  <a:srgbClr val="660033"/>
                </a:solidFill>
                <a:effectLst>
                  <a:outerShdw blurRad="38100" dist="38100" dir="2700000" algn="tl">
                    <a:srgbClr val="000000">
                      <a:alpha val="43137"/>
                    </a:srgbClr>
                  </a:outerShdw>
                </a:effectLst>
              </a:rPr>
              <a:t>December: </a:t>
            </a:r>
            <a:r>
              <a:rPr lang="en-CA" sz="2600" b="1" dirty="0">
                <a:solidFill>
                  <a:srgbClr val="FF6600"/>
                </a:solidFill>
              </a:rPr>
              <a:t>3 000 Licenses </a:t>
            </a:r>
            <a:r>
              <a:rPr lang="en-CA" sz="2600" b="1" dirty="0" smtClean="0">
                <a:solidFill>
                  <a:schemeClr val="tx1">
                    <a:lumMod val="75000"/>
                    <a:lumOff val="25000"/>
                  </a:schemeClr>
                </a:solidFill>
              </a:rPr>
              <a:t>acquired</a:t>
            </a:r>
            <a:endParaRPr lang="en-CA" sz="2600" b="1" dirty="0" smtClean="0">
              <a:solidFill>
                <a:srgbClr val="660033"/>
              </a:solidFill>
              <a:effectLst>
                <a:outerShdw blurRad="38100" dist="38100" dir="2700000" algn="tl">
                  <a:srgbClr val="000000">
                    <a:alpha val="43137"/>
                  </a:srgbClr>
                </a:outerShdw>
              </a:effectLst>
            </a:endParaRPr>
          </a:p>
          <a:p>
            <a:pPr marL="0" indent="0">
              <a:buNone/>
            </a:pPr>
            <a:r>
              <a:rPr lang="en-CA" b="1" dirty="0" smtClean="0">
                <a:solidFill>
                  <a:srgbClr val="660033"/>
                </a:solidFill>
                <a:effectLst>
                  <a:outerShdw blurRad="38100" dist="38100" dir="2700000" algn="tl">
                    <a:srgbClr val="000000">
                      <a:alpha val="43137"/>
                    </a:srgbClr>
                  </a:outerShdw>
                </a:effectLst>
              </a:rPr>
              <a:t>January:  </a:t>
            </a:r>
            <a:r>
              <a:rPr lang="en-CA" sz="2600" b="1" dirty="0" smtClean="0">
                <a:solidFill>
                  <a:schemeClr val="tx1">
                    <a:lumMod val="75000"/>
                    <a:lumOff val="25000"/>
                  </a:schemeClr>
                </a:solidFill>
              </a:rPr>
              <a:t>Faculty Training </a:t>
            </a:r>
            <a:r>
              <a:rPr lang="en-CA" sz="2600" b="1" dirty="0" smtClean="0">
                <a:solidFill>
                  <a:srgbClr val="FF6600"/>
                </a:solidFill>
              </a:rPr>
              <a:t>January 2,3 </a:t>
            </a:r>
            <a:r>
              <a:rPr lang="en-CA" sz="2600" b="1" dirty="0" smtClean="0">
                <a:solidFill>
                  <a:schemeClr val="tx1">
                    <a:lumMod val="75000"/>
                    <a:lumOff val="25000"/>
                  </a:schemeClr>
                </a:solidFill>
              </a:rPr>
              <a:t>Finalizing of  </a:t>
            </a:r>
            <a:r>
              <a:rPr lang="en-CA" sz="2600" b="1" dirty="0" smtClean="0">
                <a:solidFill>
                  <a:srgbClr val="FF6600"/>
                </a:solidFill>
              </a:rPr>
              <a:t>Grading Rubrics January 6</a:t>
            </a:r>
          </a:p>
          <a:p>
            <a:pPr marL="0" indent="0">
              <a:buNone/>
            </a:pPr>
            <a:r>
              <a:rPr lang="en-CA" b="1" dirty="0" smtClean="0">
                <a:solidFill>
                  <a:srgbClr val="660033"/>
                </a:solidFill>
                <a:effectLst>
                  <a:outerShdw blurRad="38100" dist="38100" dir="2700000" algn="tl">
                    <a:srgbClr val="000000">
                      <a:alpha val="43137"/>
                    </a:srgbClr>
                  </a:outerShdw>
                </a:effectLst>
              </a:rPr>
              <a:t>February-March: </a:t>
            </a:r>
            <a:r>
              <a:rPr lang="en-CA" sz="2600" b="1" dirty="0" smtClean="0">
                <a:solidFill>
                  <a:schemeClr val="tx1">
                    <a:lumMod val="75000"/>
                    <a:lumOff val="25000"/>
                  </a:schemeClr>
                </a:solidFill>
              </a:rPr>
              <a:t>Faculty Community of Practice; </a:t>
            </a:r>
            <a:r>
              <a:rPr lang="en-CA" sz="2600" b="1" dirty="0" smtClean="0">
                <a:solidFill>
                  <a:srgbClr val="FF6600"/>
                </a:solidFill>
              </a:rPr>
              <a:t>Polling of Participants  (1-2 hours per week)</a:t>
            </a:r>
          </a:p>
          <a:p>
            <a:pPr marL="0" indent="0">
              <a:buNone/>
            </a:pPr>
            <a:r>
              <a:rPr lang="en-CA" b="1" dirty="0" smtClean="0">
                <a:solidFill>
                  <a:srgbClr val="660033"/>
                </a:solidFill>
                <a:effectLst>
                  <a:outerShdw blurRad="38100" dist="38100" dir="2700000" algn="tl">
                    <a:srgbClr val="000000">
                      <a:alpha val="43137"/>
                    </a:srgbClr>
                  </a:outerShdw>
                </a:effectLst>
              </a:rPr>
              <a:t>April-May: </a:t>
            </a:r>
            <a:r>
              <a:rPr lang="en-CA" sz="2600" b="1" dirty="0" smtClean="0">
                <a:solidFill>
                  <a:schemeClr val="tx1">
                    <a:lumMod val="75000"/>
                    <a:lumOff val="25000"/>
                  </a:schemeClr>
                </a:solidFill>
              </a:rPr>
              <a:t>Process </a:t>
            </a:r>
            <a:r>
              <a:rPr lang="en-CA" sz="2600" b="1" i="1" dirty="0" smtClean="0">
                <a:solidFill>
                  <a:srgbClr val="FF6600"/>
                </a:solidFill>
              </a:rPr>
              <a:t>Early Adopter </a:t>
            </a:r>
            <a:r>
              <a:rPr lang="en-CA" sz="2600" b="1" dirty="0" smtClean="0">
                <a:solidFill>
                  <a:schemeClr val="tx1">
                    <a:lumMod val="75000"/>
                    <a:lumOff val="25000"/>
                  </a:schemeClr>
                </a:solidFill>
              </a:rPr>
              <a:t>Feedback</a:t>
            </a:r>
            <a:endParaRPr lang="en-CA" sz="2600" b="1" dirty="0">
              <a:solidFill>
                <a:schemeClr val="tx1">
                  <a:lumMod val="75000"/>
                  <a:lumOff val="25000"/>
                </a:scheme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B9282E6-D43E-47AC-9ACD-876628F2F3E9}" type="slidenum">
              <a:rPr lang="en-CA" smtClean="0">
                <a:solidFill>
                  <a:prstClr val="black">
                    <a:tint val="75000"/>
                  </a:prstClr>
                </a:solidFill>
              </a:rPr>
              <a:pPr/>
              <a:t>42</a:t>
            </a:fld>
            <a:endParaRPr lang="en-CA">
              <a:solidFill>
                <a:prstClr val="black">
                  <a:tint val="75000"/>
                </a:prstClr>
              </a:solidFill>
            </a:endParaRPr>
          </a:p>
        </p:txBody>
      </p:sp>
    </p:spTree>
    <p:extLst>
      <p:ext uri="{BB962C8B-B14F-4D97-AF65-F5344CB8AC3E}">
        <p14:creationId xmlns:p14="http://schemas.microsoft.com/office/powerpoint/2010/main" val="1217770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sz="6600" b="1" dirty="0" smtClean="0">
                <a:solidFill>
                  <a:srgbClr val="700611"/>
                </a:solidFill>
                <a:effectLst>
                  <a:outerShdw blurRad="38100" dist="38100" dir="2700000" algn="tl">
                    <a:srgbClr val="000000">
                      <a:alpha val="43137"/>
                    </a:srgbClr>
                  </a:outerShdw>
                </a:effectLst>
              </a:rPr>
              <a:t>PIF Project</a:t>
            </a:r>
            <a:endParaRPr lang="en-CA" sz="6600" b="1" dirty="0">
              <a:solidFill>
                <a:srgbClr val="70061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lstStyle/>
          <a:p>
            <a:endParaRPr lang="en-CA"/>
          </a:p>
        </p:txBody>
      </p:sp>
      <p:sp>
        <p:nvSpPr>
          <p:cNvPr id="4" name="Footer Placeholder 3"/>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4B536A-22C1-4CE6-B4C9-7D08FBC3B844}" type="slidenum">
              <a:rPr lang="en-CA" smtClean="0">
                <a:solidFill>
                  <a:prstClr val="black">
                    <a:tint val="75000"/>
                  </a:prstClr>
                </a:solidFill>
              </a:rPr>
              <a:pPr/>
              <a:t>43</a:t>
            </a:fld>
            <a:endParaRPr lang="en-CA">
              <a:solidFill>
                <a:prstClr val="black">
                  <a:tint val="75000"/>
                </a:prst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94" y="1412776"/>
            <a:ext cx="8022434" cy="4503960"/>
          </a:xfrm>
          <a:prstGeom prst="rect">
            <a:avLst/>
          </a:prstGeom>
          <a:ln w="38100" cap="sq">
            <a:solidFill>
              <a:srgbClr val="6C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9728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PIF Project until March 31, 2014</a:t>
            </a:r>
            <a:endParaRPr lang="en-CA" dirty="0"/>
          </a:p>
        </p:txBody>
      </p:sp>
      <p:sp>
        <p:nvSpPr>
          <p:cNvPr id="5" name="Text Placeholder 4"/>
          <p:cNvSpPr>
            <a:spLocks noGrp="1"/>
          </p:cNvSpPr>
          <p:nvPr>
            <p:ph type="body" idx="1"/>
          </p:nvPr>
        </p:nvSpPr>
        <p:spPr>
          <a:xfrm>
            <a:off x="457200" y="1340768"/>
            <a:ext cx="4040188" cy="834107"/>
          </a:xfrm>
        </p:spPr>
        <p:txBody>
          <a:bodyPr/>
          <a:lstStyle/>
          <a:p>
            <a:r>
              <a:rPr lang="en-CA" dirty="0">
                <a:solidFill>
                  <a:srgbClr val="800000"/>
                </a:solidFill>
                <a:effectLst>
                  <a:outerShdw blurRad="38100" dist="38100" dir="2700000" algn="tl">
                    <a:srgbClr val="000000">
                      <a:alpha val="43137"/>
                    </a:srgbClr>
                  </a:outerShdw>
                </a:effectLst>
              </a:rPr>
              <a:t>T</a:t>
            </a:r>
            <a:r>
              <a:rPr lang="en-CA" dirty="0" smtClean="0">
                <a:solidFill>
                  <a:srgbClr val="800000"/>
                </a:solidFill>
                <a:effectLst>
                  <a:outerShdw blurRad="38100" dist="38100" dir="2700000" algn="tl">
                    <a:srgbClr val="000000">
                      <a:alpha val="43137"/>
                    </a:srgbClr>
                  </a:outerShdw>
                </a:effectLst>
              </a:rPr>
              <a:t>he Support Team</a:t>
            </a:r>
            <a:endParaRPr lang="en-CA" dirty="0">
              <a:solidFill>
                <a:srgbClr val="800000"/>
              </a:solidFill>
              <a:effectLst>
                <a:outerShdw blurRad="38100" dist="38100" dir="2700000" algn="tl">
                  <a:srgbClr val="000000">
                    <a:alpha val="43137"/>
                  </a:srgbClr>
                </a:outerShdw>
              </a:effectLst>
            </a:endParaRPr>
          </a:p>
        </p:txBody>
      </p:sp>
      <p:sp>
        <p:nvSpPr>
          <p:cNvPr id="6" name="Content Placeholder 5"/>
          <p:cNvSpPr>
            <a:spLocks noGrp="1"/>
          </p:cNvSpPr>
          <p:nvPr>
            <p:ph sz="half" idx="2"/>
          </p:nvPr>
        </p:nvSpPr>
        <p:spPr/>
        <p:txBody>
          <a:bodyPr/>
          <a:lstStyle/>
          <a:p>
            <a:r>
              <a:rPr lang="en-CA" dirty="0" smtClean="0"/>
              <a:t>Jeffery Rankine</a:t>
            </a:r>
          </a:p>
          <a:p>
            <a:r>
              <a:rPr lang="en-CA" dirty="0" smtClean="0"/>
              <a:t>Kathleen Kennedy</a:t>
            </a:r>
          </a:p>
          <a:p>
            <a:r>
              <a:rPr lang="en-CA" dirty="0" smtClean="0"/>
              <a:t>Peggy French</a:t>
            </a:r>
          </a:p>
          <a:p>
            <a:r>
              <a:rPr lang="en-CA" dirty="0" smtClean="0"/>
              <a:t>Eva Standish</a:t>
            </a:r>
          </a:p>
          <a:p>
            <a:r>
              <a:rPr lang="en-CA" dirty="0" smtClean="0"/>
              <a:t>Jenn Horwath</a:t>
            </a:r>
          </a:p>
          <a:p>
            <a:pPr marL="0" indent="0">
              <a:buNone/>
            </a:pPr>
            <a:endParaRPr lang="en-CA" dirty="0"/>
          </a:p>
        </p:txBody>
      </p:sp>
      <p:sp>
        <p:nvSpPr>
          <p:cNvPr id="7" name="Text Placeholder 6"/>
          <p:cNvSpPr>
            <a:spLocks noGrp="1"/>
          </p:cNvSpPr>
          <p:nvPr>
            <p:ph type="body" sz="quarter" idx="3"/>
          </p:nvPr>
        </p:nvSpPr>
        <p:spPr>
          <a:xfrm>
            <a:off x="4067944" y="1535112"/>
            <a:ext cx="4618857" cy="1245816"/>
          </a:xfrm>
        </p:spPr>
        <p:txBody>
          <a:bodyPr>
            <a:noAutofit/>
          </a:bodyPr>
          <a:lstStyle/>
          <a:p>
            <a:pPr algn="ctr"/>
            <a:r>
              <a:rPr lang="en-CA" dirty="0" smtClean="0">
                <a:solidFill>
                  <a:srgbClr val="800000"/>
                </a:solidFill>
                <a:effectLst>
                  <a:outerShdw blurRad="38100" dist="38100" dir="2700000" algn="tl">
                    <a:srgbClr val="000000">
                      <a:alpha val="43137"/>
                    </a:srgbClr>
                  </a:outerShdw>
                </a:effectLst>
              </a:rPr>
              <a:t>Eportfolio Leads </a:t>
            </a:r>
            <a:r>
              <a:rPr lang="en-CA" dirty="0" smtClean="0"/>
              <a:t>“Connectors”</a:t>
            </a:r>
          </a:p>
          <a:p>
            <a:pPr algn="ctr"/>
            <a:r>
              <a:rPr lang="en-CA" dirty="0" smtClean="0"/>
              <a:t>  to Early </a:t>
            </a:r>
            <a:r>
              <a:rPr lang="en-CA" dirty="0" smtClean="0"/>
              <a:t>Adopters</a:t>
            </a:r>
          </a:p>
          <a:p>
            <a:pPr algn="ctr"/>
            <a:r>
              <a:rPr lang="en-CA" dirty="0" smtClean="0">
                <a:solidFill>
                  <a:srgbClr val="800000"/>
                </a:solidFill>
              </a:rPr>
              <a:t>SSAs </a:t>
            </a:r>
            <a:r>
              <a:rPr lang="en-CA" dirty="0" smtClean="0"/>
              <a:t>&amp; Graduate Employment</a:t>
            </a:r>
            <a:endParaRPr lang="en-CA" dirty="0"/>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391234">
            <a:off x="4010032" y="3233051"/>
            <a:ext cx="4330824" cy="3031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324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sz="1800" b="1" dirty="0" smtClean="0">
                <a:effectLst>
                  <a:outerShdw blurRad="38100" dist="38100" dir="2700000" algn="tl">
                    <a:srgbClr val="000000">
                      <a:alpha val="43137"/>
                    </a:srgbClr>
                  </a:outerShdw>
                </a:effectLst>
              </a:rPr>
              <a:t>Eportfolio Training January 2,3,6</a:t>
            </a:r>
            <a:endParaRPr lang="en-CA" sz="1800" b="1" dirty="0">
              <a:effectLst>
                <a:outerShdw blurRad="38100" dist="38100" dir="2700000" algn="tl">
                  <a:srgbClr val="000000">
                    <a:alpha val="43137"/>
                  </a:srgbClr>
                </a:outerShdw>
              </a:effectLst>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3356992"/>
            <a:ext cx="403860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45</a:t>
            </a:fld>
            <a:endParaRPr lang="en-CA">
              <a:solidFill>
                <a:prstClr val="black">
                  <a:tint val="75000"/>
                </a:prstClr>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9188">
            <a:off x="4140626" y="362130"/>
            <a:ext cx="4241974" cy="3412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2"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rot="20863902">
            <a:off x="454991" y="2239341"/>
            <a:ext cx="4038600" cy="3026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2381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eP/ ILO Course</a:t>
            </a:r>
            <a:endParaRPr lang="en-CA"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7344816" cy="564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28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descr="E:\Images\cheryls eporfol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695450"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47</a:t>
            </a:fld>
            <a:endParaRPr lang="en-CA">
              <a:solidFill>
                <a:prstClr val="black">
                  <a:tint val="75000"/>
                </a:prstClr>
              </a:solidFill>
            </a:endParaRPr>
          </a:p>
        </p:txBody>
      </p:sp>
    </p:spTree>
    <p:extLst>
      <p:ext uri="{BB962C8B-B14F-4D97-AF65-F5344CB8AC3E}">
        <p14:creationId xmlns:p14="http://schemas.microsoft.com/office/powerpoint/2010/main" val="3081388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7720627" cy="528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FDF13989-D899-4263-8902-D96AE28ABC34}" type="slidenum">
              <a:rPr lang="en-CA" smtClean="0">
                <a:solidFill>
                  <a:prstClr val="black">
                    <a:tint val="75000"/>
                  </a:prstClr>
                </a:solidFill>
              </a:rPr>
              <a:pPr/>
              <a:t>48</a:t>
            </a:fld>
            <a:endParaRPr lang="en-CA">
              <a:solidFill>
                <a:prstClr val="black">
                  <a:tint val="75000"/>
                </a:prstClr>
              </a:solidFill>
            </a:endParaRPr>
          </a:p>
        </p:txBody>
      </p:sp>
    </p:spTree>
    <p:extLst>
      <p:ext uri="{BB962C8B-B14F-4D97-AF65-F5344CB8AC3E}">
        <p14:creationId xmlns:p14="http://schemas.microsoft.com/office/powerpoint/2010/main" val="2104997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sz="6600" b="1" dirty="0" smtClean="0">
                <a:solidFill>
                  <a:srgbClr val="700611"/>
                </a:solidFill>
                <a:effectLst>
                  <a:outerShdw blurRad="38100" dist="38100" dir="2700000" algn="tl">
                    <a:srgbClr val="000000">
                      <a:alpha val="43137"/>
                    </a:srgbClr>
                  </a:outerShdw>
                </a:effectLst>
              </a:rPr>
              <a:t>PIF Project</a:t>
            </a:r>
            <a:endParaRPr lang="en-CA" sz="6600" b="1" dirty="0">
              <a:solidFill>
                <a:srgbClr val="70061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lstStyle/>
          <a:p>
            <a:endParaRPr lang="en-CA"/>
          </a:p>
        </p:txBody>
      </p:sp>
      <p:sp>
        <p:nvSpPr>
          <p:cNvPr id="4" name="Footer Placeholder 3"/>
          <p:cNvSpPr>
            <a:spLocks noGrp="1"/>
          </p:cNvSpPr>
          <p:nvPr>
            <p:ph type="ftr" sz="quarter" idx="11"/>
          </p:nvPr>
        </p:nvSpPr>
        <p:spPr/>
        <p:txBody>
          <a:bodyPr/>
          <a:lstStyle/>
          <a:p>
            <a:r>
              <a:rPr lang="en-CA" dirty="0" smtClean="0">
                <a:solidFill>
                  <a:prstClr val="black">
                    <a:tint val="75000"/>
                  </a:prstClr>
                </a:solidFill>
              </a:rPr>
              <a:t>January 2014 Eportfolio Implementation</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4B536A-22C1-4CE6-B4C9-7D08FBC3B844}" type="slidenum">
              <a:rPr lang="en-CA" smtClean="0">
                <a:solidFill>
                  <a:prstClr val="black">
                    <a:tint val="75000"/>
                  </a:prstClr>
                </a:solidFill>
              </a:rPr>
              <a:pPr/>
              <a:t>49</a:t>
            </a:fld>
            <a:endParaRPr lang="en-CA">
              <a:solidFill>
                <a:prstClr val="black">
                  <a:tint val="75000"/>
                </a:prst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8022434" cy="4503960"/>
          </a:xfrm>
          <a:prstGeom prst="rect">
            <a:avLst/>
          </a:prstGeom>
          <a:ln w="38100" cap="sq">
            <a:solidFill>
              <a:srgbClr val="6C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006584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9B9282E6-D43E-47AC-9ACD-876628F2F3E9}" type="slidenum">
              <a:rPr lang="en-CA" smtClean="0">
                <a:solidFill>
                  <a:prstClr val="black">
                    <a:tint val="75000"/>
                  </a:prstClr>
                </a:solidFill>
              </a:rPr>
              <a:pPr/>
              <a:t>5</a:t>
            </a:fld>
            <a:endParaRPr lang="en-CA">
              <a:solidFill>
                <a:prstClr val="black">
                  <a:tint val="75000"/>
                </a:prstClr>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16200000">
            <a:off x="1335386" y="184894"/>
            <a:ext cx="6330057" cy="6193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7932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smtClean="0">
                <a:solidFill>
                  <a:prstClr val="black">
                    <a:tint val="75000"/>
                  </a:prstClr>
                </a:solidFill>
              </a:rPr>
              <a:t>January 2014 Eportfolio Implementation</a:t>
            </a:r>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4B536A-22C1-4CE6-B4C9-7D08FBC3B844}" type="slidenum">
              <a:rPr lang="en-CA" smtClean="0">
                <a:solidFill>
                  <a:prstClr val="black">
                    <a:tint val="75000"/>
                  </a:prstClr>
                </a:solidFill>
              </a:rPr>
              <a:pPr/>
              <a:t>50</a:t>
            </a:fld>
            <a:endParaRPr lang="en-CA">
              <a:solidFill>
                <a:prstClr val="black">
                  <a:tint val="75000"/>
                </a:prst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587439"/>
            <a:ext cx="7477125"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60648"/>
            <a:ext cx="5976664" cy="4379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10288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400" dirty="0" smtClean="0">
                <a:solidFill>
                  <a:schemeClr val="tx2"/>
                </a:solidFill>
              </a:rPr>
              <a:t>Fall 2013 Project #4</a:t>
            </a:r>
            <a:br>
              <a:rPr lang="en-CA" sz="2400" dirty="0" smtClean="0">
                <a:solidFill>
                  <a:schemeClr val="tx2"/>
                </a:solidFill>
              </a:rPr>
            </a:br>
            <a:r>
              <a:rPr lang="en-CA" sz="2400" dirty="0" smtClean="0">
                <a:solidFill>
                  <a:schemeClr val="tx2"/>
                </a:solidFill>
              </a:rPr>
              <a:t>An Online Learning Community to Support Student Success</a:t>
            </a:r>
            <a:r>
              <a:rPr lang="en-CA" sz="3600" dirty="0" smtClean="0">
                <a:solidFill>
                  <a:schemeClr val="tx2"/>
                </a:solidFill>
              </a:rPr>
              <a:t/>
            </a:r>
            <a:br>
              <a:rPr lang="en-CA" sz="3600" dirty="0" smtClean="0">
                <a:solidFill>
                  <a:schemeClr val="tx2"/>
                </a:solidFill>
              </a:rPr>
            </a:br>
            <a:endParaRPr lang="en-CA" sz="3600" dirty="0">
              <a:solidFill>
                <a:schemeClr val="tx2"/>
              </a:solidFill>
            </a:endParaRPr>
          </a:p>
        </p:txBody>
      </p:sp>
      <p:sp>
        <p:nvSpPr>
          <p:cNvPr id="4" name="Text Placeholder 3"/>
          <p:cNvSpPr>
            <a:spLocks noGrp="1"/>
          </p:cNvSpPr>
          <p:nvPr>
            <p:ph type="body" idx="1"/>
          </p:nvPr>
        </p:nvSpPr>
        <p:spPr>
          <a:xfrm>
            <a:off x="899592" y="1124745"/>
            <a:ext cx="3597796" cy="576064"/>
          </a:xfrm>
        </p:spPr>
        <p:txBody>
          <a:bodyPr/>
          <a:lstStyle/>
          <a:p>
            <a:pPr algn="ctr"/>
            <a:r>
              <a:rPr lang="en-CA" dirty="0" smtClean="0"/>
              <a:t>The Task</a:t>
            </a:r>
            <a:endParaRPr lang="en-CA" dirty="0"/>
          </a:p>
        </p:txBody>
      </p:sp>
      <p:sp>
        <p:nvSpPr>
          <p:cNvPr id="6" name="Content Placeholder 5"/>
          <p:cNvSpPr>
            <a:spLocks noGrp="1"/>
          </p:cNvSpPr>
          <p:nvPr>
            <p:ph sz="half" idx="2"/>
          </p:nvPr>
        </p:nvSpPr>
        <p:spPr>
          <a:xfrm>
            <a:off x="827584" y="1700808"/>
            <a:ext cx="3888432" cy="4425355"/>
          </a:xfrm>
        </p:spPr>
        <p:txBody>
          <a:bodyPr>
            <a:noAutofit/>
          </a:bodyPr>
          <a:lstStyle/>
          <a:p>
            <a:pPr marL="0" indent="0">
              <a:buNone/>
            </a:pPr>
            <a:r>
              <a:rPr lang="en-CA" sz="2000" dirty="0" smtClean="0"/>
              <a:t>	The </a:t>
            </a:r>
            <a:r>
              <a:rPr lang="en-CA" sz="2000" dirty="0"/>
              <a:t>Net Generation (born between 1982-2000) acquires a significant amount of information and number of services online. This project team will identifying key information and spokespersons to communicate key academic and student services information through via an online learning community using student produced videos, interviews and simulations. Mohawk’s Learning Community will support and supplement Mohawk’s many successful face-to-face student engagement initiatives.</a:t>
            </a:r>
          </a:p>
        </p:txBody>
      </p:sp>
      <p:sp>
        <p:nvSpPr>
          <p:cNvPr id="7" name="Text Placeholder 6"/>
          <p:cNvSpPr>
            <a:spLocks noGrp="1"/>
          </p:cNvSpPr>
          <p:nvPr>
            <p:ph type="body" sz="quarter" idx="3"/>
          </p:nvPr>
        </p:nvSpPr>
        <p:spPr>
          <a:xfrm>
            <a:off x="4932040" y="1196753"/>
            <a:ext cx="3754760" cy="576064"/>
          </a:xfrm>
        </p:spPr>
        <p:txBody>
          <a:bodyPr/>
          <a:lstStyle/>
          <a:p>
            <a:pPr algn="ctr"/>
            <a:r>
              <a:rPr lang="en-CA" dirty="0" smtClean="0"/>
              <a:t>The Team </a:t>
            </a:r>
            <a:endParaRPr lang="en-CA" dirty="0"/>
          </a:p>
        </p:txBody>
      </p:sp>
      <p:sp>
        <p:nvSpPr>
          <p:cNvPr id="8" name="Content Placeholder 7"/>
          <p:cNvSpPr>
            <a:spLocks noGrp="1"/>
          </p:cNvSpPr>
          <p:nvPr>
            <p:ph sz="quarter" idx="4"/>
          </p:nvPr>
        </p:nvSpPr>
        <p:spPr>
          <a:xfrm>
            <a:off x="5220072" y="1700808"/>
            <a:ext cx="3466728" cy="4425355"/>
          </a:xfrm>
        </p:spPr>
        <p:txBody>
          <a:bodyPr>
            <a:noAutofit/>
          </a:bodyPr>
          <a:lstStyle/>
          <a:p>
            <a:pPr marL="457200" indent="-457200">
              <a:buFont typeface="+mj-lt"/>
              <a:buAutoNum type="arabicPeriod"/>
            </a:pPr>
            <a:r>
              <a:rPr lang="en-CA" sz="1800" dirty="0" smtClean="0"/>
              <a:t>Christine Boyko-Head</a:t>
            </a:r>
          </a:p>
          <a:p>
            <a:pPr marL="457200" indent="-457200">
              <a:buFont typeface="+mj-lt"/>
              <a:buAutoNum type="arabicPeriod"/>
            </a:pPr>
            <a:r>
              <a:rPr lang="en-CA" sz="1800" dirty="0" smtClean="0"/>
              <a:t>Katie Burrows</a:t>
            </a:r>
          </a:p>
          <a:p>
            <a:pPr marL="457200" indent="-457200">
              <a:buFont typeface="+mj-lt"/>
              <a:buAutoNum type="arabicPeriod"/>
            </a:pPr>
            <a:r>
              <a:rPr lang="en-CA" sz="1800" dirty="0" smtClean="0"/>
              <a:t>Lynn Coleman</a:t>
            </a:r>
          </a:p>
          <a:p>
            <a:pPr marL="457200" indent="-457200">
              <a:buFont typeface="+mj-lt"/>
              <a:buAutoNum type="arabicPeriod"/>
            </a:pPr>
            <a:r>
              <a:rPr lang="en-CA" sz="1800" dirty="0" smtClean="0"/>
              <a:t>Peggy French</a:t>
            </a:r>
          </a:p>
          <a:p>
            <a:pPr marL="457200" indent="-457200">
              <a:buFont typeface="+mj-lt"/>
              <a:buAutoNum type="arabicPeriod"/>
            </a:pPr>
            <a:r>
              <a:rPr lang="en-CA" sz="1800" dirty="0" smtClean="0"/>
              <a:t>Tim Fricker</a:t>
            </a:r>
          </a:p>
          <a:p>
            <a:pPr marL="457200" indent="-457200">
              <a:buFont typeface="+mj-lt"/>
              <a:buAutoNum type="arabicPeriod"/>
            </a:pPr>
            <a:r>
              <a:rPr lang="en-CA" sz="1800" dirty="0" smtClean="0"/>
              <a:t>Larisa Fry</a:t>
            </a:r>
          </a:p>
          <a:p>
            <a:pPr marL="457200" indent="-457200">
              <a:buFont typeface="+mj-lt"/>
              <a:buAutoNum type="arabicPeriod"/>
            </a:pPr>
            <a:r>
              <a:rPr lang="en-CA" sz="1800" dirty="0" smtClean="0"/>
              <a:t>Darryl </a:t>
            </a:r>
            <a:r>
              <a:rPr lang="en-CA" sz="1800" dirty="0" err="1" smtClean="0"/>
              <a:t>Hartwick</a:t>
            </a:r>
            <a:endParaRPr lang="en-CA" sz="1800" dirty="0" smtClean="0"/>
          </a:p>
          <a:p>
            <a:pPr marL="457200" indent="-457200">
              <a:buFont typeface="+mj-lt"/>
              <a:buAutoNum type="arabicPeriod"/>
            </a:pPr>
            <a:r>
              <a:rPr lang="en-CA" sz="1800" dirty="0" smtClean="0"/>
              <a:t>Shaun </a:t>
            </a:r>
            <a:r>
              <a:rPr lang="en-CA" sz="1800" dirty="0" err="1" smtClean="0"/>
              <a:t>Illes</a:t>
            </a:r>
            <a:endParaRPr lang="en-CA" sz="1800" dirty="0" smtClean="0"/>
          </a:p>
          <a:p>
            <a:pPr marL="457200" indent="-457200">
              <a:buFont typeface="+mj-lt"/>
              <a:buAutoNum type="arabicPeriod"/>
            </a:pPr>
            <a:r>
              <a:rPr lang="en-CA" sz="1800" dirty="0" smtClean="0"/>
              <a:t>Elizabeth Martin</a:t>
            </a:r>
          </a:p>
          <a:p>
            <a:pPr marL="457200" indent="-457200">
              <a:buFont typeface="+mj-lt"/>
              <a:buAutoNum type="arabicPeriod"/>
            </a:pPr>
            <a:r>
              <a:rPr lang="en-CA" sz="1800" dirty="0" smtClean="0"/>
              <a:t>Peter </a:t>
            </a:r>
            <a:r>
              <a:rPr lang="en-CA" sz="1800" dirty="0" err="1" smtClean="0"/>
              <a:t>Maurin</a:t>
            </a:r>
            <a:endParaRPr lang="en-CA" sz="1800" dirty="0" smtClean="0"/>
          </a:p>
          <a:p>
            <a:pPr marL="457200" indent="-457200">
              <a:buFont typeface="+mj-lt"/>
              <a:buAutoNum type="arabicPeriod"/>
            </a:pPr>
            <a:r>
              <a:rPr lang="en-CA" sz="1800" dirty="0" smtClean="0"/>
              <a:t>Cathy Ozols</a:t>
            </a:r>
          </a:p>
          <a:p>
            <a:pPr marL="457200" indent="-457200">
              <a:buFont typeface="+mj-lt"/>
              <a:buAutoNum type="arabicPeriod"/>
            </a:pPr>
            <a:r>
              <a:rPr lang="en-CA" sz="1800" dirty="0" smtClean="0"/>
              <a:t>Judi Par</a:t>
            </a:r>
            <a:r>
              <a:rPr lang="en-CA" sz="1800" dirty="0" smtClean="0">
                <a:cs typeface="Arial"/>
              </a:rPr>
              <a:t>é</a:t>
            </a:r>
          </a:p>
          <a:p>
            <a:pPr marL="457200" indent="-457200">
              <a:buFont typeface="+mj-lt"/>
              <a:buAutoNum type="arabicPeriod"/>
            </a:pPr>
            <a:r>
              <a:rPr lang="en-CA" sz="1800" dirty="0" smtClean="0">
                <a:cs typeface="Arial"/>
              </a:rPr>
              <a:t>David Ragona</a:t>
            </a:r>
          </a:p>
          <a:p>
            <a:pPr marL="457200" indent="-457200">
              <a:buFont typeface="+mj-lt"/>
              <a:buAutoNum type="arabicPeriod"/>
            </a:pPr>
            <a:r>
              <a:rPr lang="en-CA" sz="1800" dirty="0" smtClean="0">
                <a:cs typeface="Arial"/>
              </a:rPr>
              <a:t>Atul Rao</a:t>
            </a:r>
            <a:endParaRPr lang="en-CA" sz="1800" dirty="0"/>
          </a:p>
        </p:txBody>
      </p:sp>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51</a:t>
            </a:fld>
            <a:endParaRPr lang="en-CA">
              <a:solidFill>
                <a:prstClr val="black">
                  <a:tint val="75000"/>
                </a:prstClr>
              </a:solidFill>
            </a:endParaRPr>
          </a:p>
        </p:txBody>
      </p:sp>
      <p:sp>
        <p:nvSpPr>
          <p:cNvPr id="10" name="Footer Placeholder 9"/>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Tree>
    <p:extLst>
      <p:ext uri="{BB962C8B-B14F-4D97-AF65-F5344CB8AC3E}">
        <p14:creationId xmlns:p14="http://schemas.microsoft.com/office/powerpoint/2010/main" val="37911669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dirty="0" smtClean="0"/>
              <a:t>Thought Leaders</a:t>
            </a:r>
            <a:br>
              <a:rPr lang="en-US" dirty="0" smtClean="0"/>
            </a:br>
            <a:r>
              <a:rPr lang="en-US" sz="2700" dirty="0" smtClean="0"/>
              <a:t>Don Tapscott, Daphne Koller, Jane McGonigal, Sherry Turkle, </a:t>
            </a:r>
            <a:br>
              <a:rPr lang="en-US" sz="2700" dirty="0" smtClean="0"/>
            </a:br>
            <a:r>
              <a:rPr lang="en-US" sz="2700" dirty="0" smtClean="0"/>
              <a:t> Sir Ken Robinson</a:t>
            </a:r>
            <a:r>
              <a:rPr lang="en-US" dirty="0" smtClean="0"/>
              <a:t/>
            </a:r>
            <a:br>
              <a:rPr lang="en-US" dirty="0" smtClean="0"/>
            </a:br>
            <a:endParaRPr lang="en-CA"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272555"/>
            <a:ext cx="2124075" cy="2152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104" y="1916832"/>
            <a:ext cx="2952328" cy="1964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953" y="1484784"/>
            <a:ext cx="3086057" cy="172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575" y="3501008"/>
            <a:ext cx="2516812" cy="3034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860" y="4005064"/>
            <a:ext cx="3043416" cy="2437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5746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6632"/>
            <a:ext cx="8640960" cy="6453717"/>
          </a:xfrm>
        </p:spPr>
      </p:pic>
    </p:spTree>
    <p:extLst>
      <p:ext uri="{BB962C8B-B14F-4D97-AF65-F5344CB8AC3E}">
        <p14:creationId xmlns:p14="http://schemas.microsoft.com/office/powerpoint/2010/main" val="3689069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Draft  </a:t>
            </a:r>
            <a:r>
              <a:rPr lang="en-CA" dirty="0" smtClean="0">
                <a:solidFill>
                  <a:srgbClr val="800000"/>
                </a:solidFill>
                <a:effectLst>
                  <a:outerShdw blurRad="38100" dist="38100" dir="2700000" algn="tl">
                    <a:srgbClr val="000000">
                      <a:alpha val="43137"/>
                    </a:srgbClr>
                  </a:outerShdw>
                </a:effectLst>
              </a:rPr>
              <a:t>OLC</a:t>
            </a:r>
            <a:r>
              <a:rPr lang="en-CA" dirty="0" smtClean="0"/>
              <a:t> Small Project Chart </a:t>
            </a:r>
            <a:endParaRPr lang="en-CA" dirty="0"/>
          </a:p>
        </p:txBody>
      </p:sp>
      <p:sp>
        <p:nvSpPr>
          <p:cNvPr id="3" name="Content Placeholder 2"/>
          <p:cNvSpPr>
            <a:spLocks noGrp="1"/>
          </p:cNvSpPr>
          <p:nvPr>
            <p:ph idx="1"/>
          </p:nvPr>
        </p:nvSpPr>
        <p:spPr/>
        <p:txBody>
          <a:bodyPr/>
          <a:lstStyle/>
          <a:p>
            <a:endParaRPr lang="en-C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34" y="1556792"/>
            <a:ext cx="8391525"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462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Draft  </a:t>
            </a:r>
            <a:r>
              <a:rPr lang="en-CA" dirty="0">
                <a:solidFill>
                  <a:srgbClr val="800000"/>
                </a:solidFill>
                <a:effectLst>
                  <a:outerShdw blurRad="38100" dist="38100" dir="2700000" algn="tl">
                    <a:srgbClr val="000000">
                      <a:alpha val="43137"/>
                    </a:srgbClr>
                  </a:outerShdw>
                </a:effectLst>
              </a:rPr>
              <a:t>OLC</a:t>
            </a:r>
            <a:r>
              <a:rPr lang="en-CA" dirty="0"/>
              <a:t> Small Project Chart </a:t>
            </a:r>
          </a:p>
        </p:txBody>
      </p:sp>
      <p:sp>
        <p:nvSpPr>
          <p:cNvPr id="3" name="Content Placeholder 2"/>
          <p:cNvSpPr>
            <a:spLocks noGrp="1"/>
          </p:cNvSpPr>
          <p:nvPr>
            <p:ph idx="1"/>
          </p:nvPr>
        </p:nvSpPr>
        <p:spPr/>
        <p:txBody>
          <a:bodyPr/>
          <a:lstStyle/>
          <a:p>
            <a:endParaRPr lang="en-C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556791"/>
            <a:ext cx="8467725" cy="4624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061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Draft  </a:t>
            </a:r>
            <a:r>
              <a:rPr lang="en-CA" dirty="0">
                <a:solidFill>
                  <a:srgbClr val="800000"/>
                </a:solidFill>
                <a:effectLst>
                  <a:outerShdw blurRad="38100" dist="38100" dir="2700000" algn="tl">
                    <a:srgbClr val="000000">
                      <a:alpha val="43137"/>
                    </a:srgbClr>
                  </a:outerShdw>
                </a:effectLst>
              </a:rPr>
              <a:t>OLC</a:t>
            </a:r>
            <a:r>
              <a:rPr lang="en-CA" dirty="0"/>
              <a:t> Small Project Chart </a:t>
            </a:r>
          </a:p>
        </p:txBody>
      </p:sp>
      <p:sp>
        <p:nvSpPr>
          <p:cNvPr id="3" name="Content Placeholder 2"/>
          <p:cNvSpPr>
            <a:spLocks noGrp="1"/>
          </p:cNvSpPr>
          <p:nvPr>
            <p:ph idx="1"/>
          </p:nvPr>
        </p:nvSpPr>
        <p:spPr/>
        <p:txBody>
          <a:bodyPr/>
          <a:lstStyle/>
          <a:p>
            <a:endParaRPr lang="en-C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59155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4084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280920" cy="1143000"/>
          </a:xfrm>
        </p:spPr>
        <p:txBody>
          <a:bodyPr>
            <a:normAutofit fontScale="90000"/>
          </a:bodyPr>
          <a:lstStyle/>
          <a:p>
            <a:r>
              <a:rPr lang="en-CA" sz="2700" dirty="0" smtClean="0"/>
              <a:t/>
            </a:r>
            <a:br>
              <a:rPr lang="en-CA" sz="2700" dirty="0" smtClean="0"/>
            </a:br>
            <a:r>
              <a:rPr lang="en-CA" sz="2700" dirty="0" smtClean="0"/>
              <a:t>Fall 2013 Project #5</a:t>
            </a:r>
            <a:br>
              <a:rPr lang="en-CA" sz="2700" dirty="0" smtClean="0"/>
            </a:br>
            <a:r>
              <a:rPr lang="en-CA" sz="2700" dirty="0" smtClean="0"/>
              <a:t>Renewal of College Educator Development Program: PIF Project </a:t>
            </a:r>
            <a:r>
              <a:rPr lang="en-CA" dirty="0" smtClean="0"/>
              <a:t/>
            </a:r>
            <a:br>
              <a:rPr lang="en-CA" dirty="0" smtClean="0"/>
            </a:br>
            <a:endParaRPr lang="en-CA" dirty="0"/>
          </a:p>
        </p:txBody>
      </p:sp>
      <p:sp>
        <p:nvSpPr>
          <p:cNvPr id="4" name="Text Placeholder 3"/>
          <p:cNvSpPr>
            <a:spLocks noGrp="1"/>
          </p:cNvSpPr>
          <p:nvPr>
            <p:ph type="body" idx="1"/>
          </p:nvPr>
        </p:nvSpPr>
        <p:spPr>
          <a:xfrm>
            <a:off x="899592" y="1535113"/>
            <a:ext cx="3597796" cy="639762"/>
          </a:xfrm>
        </p:spPr>
        <p:txBody>
          <a:bodyPr/>
          <a:lstStyle/>
          <a:p>
            <a:pPr algn="ctr"/>
            <a:r>
              <a:rPr lang="en-CA" dirty="0" smtClean="0"/>
              <a:t>The Task</a:t>
            </a:r>
            <a:endParaRPr lang="en-CA" dirty="0"/>
          </a:p>
        </p:txBody>
      </p:sp>
      <p:sp>
        <p:nvSpPr>
          <p:cNvPr id="5" name="Content Placeholder 4"/>
          <p:cNvSpPr>
            <a:spLocks noGrp="1"/>
          </p:cNvSpPr>
          <p:nvPr>
            <p:ph sz="half" idx="2"/>
          </p:nvPr>
        </p:nvSpPr>
        <p:spPr>
          <a:xfrm>
            <a:off x="827584" y="2174875"/>
            <a:ext cx="3669804" cy="3951288"/>
          </a:xfrm>
        </p:spPr>
        <p:txBody>
          <a:bodyPr>
            <a:normAutofit fontScale="92500"/>
          </a:bodyPr>
          <a:lstStyle/>
          <a:p>
            <a:pPr marL="0" indent="0">
              <a:buNone/>
            </a:pPr>
            <a:r>
              <a:rPr lang="en-CA" sz="2200" dirty="0" smtClean="0"/>
              <a:t>	Working </a:t>
            </a:r>
            <a:r>
              <a:rPr lang="en-CA" sz="2200" dirty="0"/>
              <a:t>with Consultant Dianne Bloor, </a:t>
            </a:r>
            <a:r>
              <a:rPr lang="en-CA" sz="2200" dirty="0" smtClean="0"/>
              <a:t>December ‘13-March ‘14, a </a:t>
            </a:r>
            <a:r>
              <a:rPr lang="en-CA" sz="2200" dirty="0"/>
              <a:t>Western Region Steering Committee will develop a statement of learning outcomes for the CEDP program; curriculum documents including curriculum mapping and </a:t>
            </a:r>
            <a:r>
              <a:rPr lang="en-CA" sz="2200" dirty="0" smtClean="0"/>
              <a:t>support </a:t>
            </a:r>
            <a:r>
              <a:rPr lang="en-CA" sz="2200" dirty="0"/>
              <a:t>documentation; as well as an implementation plan.</a:t>
            </a:r>
          </a:p>
          <a:p>
            <a:endParaRPr lang="en-CA" dirty="0"/>
          </a:p>
        </p:txBody>
      </p:sp>
      <p:sp>
        <p:nvSpPr>
          <p:cNvPr id="6" name="Text Placeholder 5"/>
          <p:cNvSpPr>
            <a:spLocks noGrp="1"/>
          </p:cNvSpPr>
          <p:nvPr>
            <p:ph type="body" sz="quarter" idx="3"/>
          </p:nvPr>
        </p:nvSpPr>
        <p:spPr>
          <a:xfrm>
            <a:off x="4860032" y="1556792"/>
            <a:ext cx="4041775" cy="639762"/>
          </a:xfrm>
        </p:spPr>
        <p:txBody>
          <a:bodyPr/>
          <a:lstStyle/>
          <a:p>
            <a:pPr algn="ctr"/>
            <a:r>
              <a:rPr lang="en-CA" dirty="0" smtClean="0"/>
              <a:t>The Steering Committee</a:t>
            </a:r>
            <a:endParaRPr lang="en-CA" dirty="0"/>
          </a:p>
        </p:txBody>
      </p:sp>
      <p:sp>
        <p:nvSpPr>
          <p:cNvPr id="7" name="Content Placeholder 6"/>
          <p:cNvSpPr>
            <a:spLocks noGrp="1"/>
          </p:cNvSpPr>
          <p:nvPr>
            <p:ph sz="quarter" idx="4"/>
          </p:nvPr>
        </p:nvSpPr>
        <p:spPr>
          <a:xfrm>
            <a:off x="5148064" y="2174875"/>
            <a:ext cx="3538736" cy="3951288"/>
          </a:xfrm>
        </p:spPr>
        <p:txBody>
          <a:bodyPr/>
          <a:lstStyle/>
          <a:p>
            <a:pPr marL="0" indent="0">
              <a:buNone/>
            </a:pPr>
            <a:endParaRPr lang="en-CA" dirty="0" smtClean="0"/>
          </a:p>
          <a:p>
            <a:pPr marL="457200" indent="-457200">
              <a:buFont typeface="+mj-lt"/>
              <a:buAutoNum type="arabicPeriod"/>
            </a:pPr>
            <a:r>
              <a:rPr lang="en-US" dirty="0" smtClean="0"/>
              <a:t>Conestoga College</a:t>
            </a:r>
          </a:p>
          <a:p>
            <a:pPr marL="457200" indent="-457200">
              <a:buFont typeface="+mj-lt"/>
              <a:buAutoNum type="arabicPeriod"/>
            </a:pPr>
            <a:r>
              <a:rPr lang="en-US" dirty="0" smtClean="0"/>
              <a:t>Fanshawe College</a:t>
            </a:r>
          </a:p>
          <a:p>
            <a:pPr marL="457200" indent="-457200">
              <a:buFont typeface="+mj-lt"/>
              <a:buAutoNum type="arabicPeriod"/>
            </a:pPr>
            <a:r>
              <a:rPr lang="en-US" dirty="0" smtClean="0"/>
              <a:t>Lambton College</a:t>
            </a:r>
          </a:p>
          <a:p>
            <a:pPr marL="457200" indent="-457200">
              <a:buFont typeface="+mj-lt"/>
              <a:buAutoNum type="arabicPeriod"/>
            </a:pPr>
            <a:r>
              <a:rPr lang="en-US" dirty="0" smtClean="0"/>
              <a:t>Mohawk College</a:t>
            </a:r>
          </a:p>
          <a:p>
            <a:pPr marL="457200" indent="-457200">
              <a:buFont typeface="+mj-lt"/>
              <a:buAutoNum type="arabicPeriod"/>
            </a:pPr>
            <a:r>
              <a:rPr lang="en-US" dirty="0" smtClean="0"/>
              <a:t>Niagara College</a:t>
            </a:r>
          </a:p>
          <a:p>
            <a:pPr marL="457200" indent="-457200">
              <a:buFont typeface="+mj-lt"/>
              <a:buAutoNum type="arabicPeriod"/>
            </a:pPr>
            <a:r>
              <a:rPr lang="en-US" dirty="0" smtClean="0"/>
              <a:t>St. Clair College</a:t>
            </a:r>
          </a:p>
          <a:p>
            <a:pPr marL="0" indent="0">
              <a:buNone/>
            </a:pPr>
            <a:endParaRPr lang="en-US" dirty="0" smtClean="0"/>
          </a:p>
          <a:p>
            <a:pPr marL="0" indent="0">
              <a:buNone/>
            </a:pPr>
            <a:endParaRPr lang="en-CA" dirty="0" smtClean="0"/>
          </a:p>
          <a:p>
            <a:pPr marL="0" indent="0">
              <a:buNone/>
            </a:pPr>
            <a:endParaRPr lang="en-CA" dirty="0"/>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B9282E6-D43E-47AC-9ACD-876628F2F3E9}" type="slidenum">
              <a:rPr lang="en-CA" smtClean="0">
                <a:solidFill>
                  <a:prstClr val="black">
                    <a:tint val="75000"/>
                  </a:prstClr>
                </a:solidFill>
              </a:rPr>
              <a:pPr/>
              <a:t>57</a:t>
            </a:fld>
            <a:endParaRPr lang="en-CA">
              <a:solidFill>
                <a:prstClr val="black">
                  <a:tint val="75000"/>
                </a:prstClr>
              </a:solidFill>
            </a:endParaRPr>
          </a:p>
        </p:txBody>
      </p:sp>
    </p:spTree>
    <p:extLst>
      <p:ext uri="{BB962C8B-B14F-4D97-AF65-F5344CB8AC3E}">
        <p14:creationId xmlns:p14="http://schemas.microsoft.com/office/powerpoint/2010/main" val="2763025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a:r>
              <a:rPr lang="en-CA" dirty="0" smtClean="0"/>
              <a:t>CEDP Renewal</a:t>
            </a:r>
            <a:endParaRPr lang="en-CA" dirty="0"/>
          </a:p>
        </p:txBody>
      </p:sp>
      <p:sp>
        <p:nvSpPr>
          <p:cNvPr id="10" name="Content Placeholder 9"/>
          <p:cNvSpPr>
            <a:spLocks noGrp="1"/>
          </p:cNvSpPr>
          <p:nvPr>
            <p:ph idx="1"/>
          </p:nvPr>
        </p:nvSpPr>
        <p:spPr/>
        <p:txBody>
          <a:bodyPr/>
          <a:lstStyle/>
          <a:p>
            <a:endParaRPr lang="en-CA"/>
          </a:p>
        </p:txBody>
      </p:sp>
      <p:sp>
        <p:nvSpPr>
          <p:cNvPr id="7" name="Footer Placeholder 6"/>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8" name="Slide Number Placeholder 7"/>
          <p:cNvSpPr>
            <a:spLocks noGrp="1"/>
          </p:cNvSpPr>
          <p:nvPr>
            <p:ph type="sldNum" sz="quarter" idx="12"/>
          </p:nvPr>
        </p:nvSpPr>
        <p:spPr/>
        <p:txBody>
          <a:bodyPr/>
          <a:lstStyle/>
          <a:p>
            <a:fld id="{9B9282E6-D43E-47AC-9ACD-876628F2F3E9}" type="slidenum">
              <a:rPr lang="en-CA" smtClean="0">
                <a:solidFill>
                  <a:prstClr val="black">
                    <a:tint val="75000"/>
                  </a:prstClr>
                </a:solidFill>
              </a:rPr>
              <a:pPr/>
              <a:t>58</a:t>
            </a:fld>
            <a:endParaRPr lang="en-CA">
              <a:solidFill>
                <a:prstClr val="black">
                  <a:tint val="75000"/>
                </a:prstClr>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529"/>
            <a:ext cx="4896544" cy="3525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429000"/>
            <a:ext cx="5724153" cy="2592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7129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8" name="Slide Number Placeholder 7"/>
          <p:cNvSpPr>
            <a:spLocks noGrp="1"/>
          </p:cNvSpPr>
          <p:nvPr>
            <p:ph type="sldNum" sz="quarter" idx="12"/>
          </p:nvPr>
        </p:nvSpPr>
        <p:spPr/>
        <p:txBody>
          <a:bodyPr/>
          <a:lstStyle/>
          <a:p>
            <a:fld id="{9B9282E6-D43E-47AC-9ACD-876628F2F3E9}" type="slidenum">
              <a:rPr lang="en-CA" smtClean="0">
                <a:solidFill>
                  <a:prstClr val="black">
                    <a:tint val="75000"/>
                  </a:prstClr>
                </a:solidFill>
              </a:rPr>
              <a:pPr/>
              <a:t>59</a:t>
            </a:fld>
            <a:endParaRPr lang="en-CA">
              <a:solidFill>
                <a:prstClr val="black">
                  <a:tint val="75000"/>
                </a:prst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848872" cy="5188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8634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9B9282E6-D43E-47AC-9ACD-876628F2F3E9}" type="slidenum">
              <a:rPr lang="en-CA" smtClean="0">
                <a:solidFill>
                  <a:prstClr val="black">
                    <a:tint val="75000"/>
                  </a:prstClr>
                </a:solidFill>
              </a:rPr>
              <a:pPr/>
              <a:t>6</a:t>
            </a:fld>
            <a:endParaRPr lang="en-CA">
              <a:solidFill>
                <a:prstClr val="black">
                  <a:tint val="75000"/>
                </a:prstClr>
              </a:solidFill>
            </a:endParaRPr>
          </a:p>
        </p:txBody>
      </p:sp>
      <p:sp>
        <p:nvSpPr>
          <p:cNvPr id="6146" name="Title 1"/>
          <p:cNvSpPr>
            <a:spLocks noGrp="1"/>
          </p:cNvSpPr>
          <p:nvPr>
            <p:ph type="title" idx="4294967295"/>
          </p:nvPr>
        </p:nvSpPr>
        <p:spPr bwMode="auto">
          <a:xfrm>
            <a:off x="0" y="274638"/>
            <a:ext cx="76184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CA" sz="3200" b="1" dirty="0" smtClean="0">
                <a:latin typeface="Aharoni" pitchFamily="2" charset="-79"/>
                <a:ea typeface="ＭＳ Ｐゴシック" pitchFamily="1" charset="-128"/>
                <a:cs typeface="Aharoni" pitchFamily="2" charset="-79"/>
              </a:rPr>
              <a:t>It takes an entire college to educate </a:t>
            </a:r>
            <a:br>
              <a:rPr lang="en-CA" sz="3200" b="1" dirty="0" smtClean="0">
                <a:latin typeface="Aharoni" pitchFamily="2" charset="-79"/>
                <a:ea typeface="ＭＳ Ｐゴシック" pitchFamily="1" charset="-128"/>
                <a:cs typeface="Aharoni" pitchFamily="2" charset="-79"/>
              </a:rPr>
            </a:br>
            <a:r>
              <a:rPr lang="en-CA" sz="3200" b="1" dirty="0" smtClean="0">
                <a:latin typeface="Aharoni" pitchFamily="2" charset="-79"/>
                <a:ea typeface="ＭＳ Ｐゴシック" pitchFamily="1" charset="-128"/>
                <a:cs typeface="Aharoni" pitchFamily="2" charset="-79"/>
              </a:rPr>
              <a:t>a student</a:t>
            </a:r>
            <a:r>
              <a:rPr lang="en-CA" sz="3200" dirty="0" smtClean="0">
                <a:ea typeface="ＭＳ Ｐゴシック" pitchFamily="1" charset="-128"/>
              </a:rPr>
              <a:t>. </a:t>
            </a:r>
          </a:p>
        </p:txBody>
      </p:sp>
      <p:pic>
        <p:nvPicPr>
          <p:cNvPr id="6147"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rot="20639976">
            <a:off x="6425399" y="3221762"/>
            <a:ext cx="2317750" cy="1582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2157" y="1039295"/>
            <a:ext cx="190500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5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436" y="4005064"/>
            <a:ext cx="2458739" cy="2048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5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988840"/>
            <a:ext cx="2514600" cy="18192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1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84787">
            <a:off x="2702634" y="2878355"/>
            <a:ext cx="2087835" cy="1424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4"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442173" y="4437112"/>
            <a:ext cx="2874629"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9"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1161830">
            <a:off x="718531" y="1728135"/>
            <a:ext cx="2952981" cy="13691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6482" y="5122347"/>
            <a:ext cx="2286000" cy="15144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7352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000" dirty="0" smtClean="0"/>
              <a:t>Fall 2013 Project #6 </a:t>
            </a:r>
            <a:r>
              <a:rPr lang="en-CA" sz="2400" dirty="0" smtClean="0"/>
              <a:t/>
            </a:r>
            <a:br>
              <a:rPr lang="en-CA" sz="2400" dirty="0" smtClean="0"/>
            </a:br>
            <a:r>
              <a:rPr lang="en-CA" sz="2400" dirty="0" smtClean="0"/>
              <a:t>MEDIC/MREC Planning</a:t>
            </a:r>
            <a:br>
              <a:rPr lang="en-CA" sz="2400" dirty="0" smtClean="0"/>
            </a:br>
            <a:endParaRPr lang="en-CA" sz="2400" dirty="0"/>
          </a:p>
        </p:txBody>
      </p:sp>
      <p:sp>
        <p:nvSpPr>
          <p:cNvPr id="4" name="Text Placeholder 3"/>
          <p:cNvSpPr>
            <a:spLocks noGrp="1"/>
          </p:cNvSpPr>
          <p:nvPr>
            <p:ph type="body" idx="1"/>
          </p:nvPr>
        </p:nvSpPr>
        <p:spPr>
          <a:xfrm>
            <a:off x="683568" y="1535113"/>
            <a:ext cx="3813820" cy="639762"/>
          </a:xfrm>
        </p:spPr>
        <p:txBody>
          <a:bodyPr/>
          <a:lstStyle/>
          <a:p>
            <a:pPr algn="ctr"/>
            <a:r>
              <a:rPr lang="en-CA" dirty="0" smtClean="0"/>
              <a:t>The Task </a:t>
            </a:r>
            <a:endParaRPr lang="en-CA" dirty="0"/>
          </a:p>
        </p:txBody>
      </p:sp>
      <p:sp>
        <p:nvSpPr>
          <p:cNvPr id="5" name="Content Placeholder 4"/>
          <p:cNvSpPr>
            <a:spLocks noGrp="1"/>
          </p:cNvSpPr>
          <p:nvPr>
            <p:ph sz="half" idx="2"/>
          </p:nvPr>
        </p:nvSpPr>
        <p:spPr>
          <a:xfrm>
            <a:off x="1187624" y="2174875"/>
            <a:ext cx="3309764" cy="3951288"/>
          </a:xfrm>
        </p:spPr>
        <p:txBody>
          <a:bodyPr>
            <a:normAutofit fontScale="92500" lnSpcReduction="10000"/>
          </a:bodyPr>
          <a:lstStyle/>
          <a:p>
            <a:pPr marL="0" indent="0">
              <a:buNone/>
            </a:pPr>
            <a:r>
              <a:rPr lang="en-CA" dirty="0" smtClean="0"/>
              <a:t>	The </a:t>
            </a:r>
            <a:r>
              <a:rPr lang="en-CA" dirty="0"/>
              <a:t>goal of this project is to design a new certificate program that is based on the mobile-eHealth Development and Innovation Centre (MEDIC) research activities and a new certificate program that is based on the Mohawk Energy Research Centre (MERC) research activities.</a:t>
            </a:r>
          </a:p>
          <a:p>
            <a:endParaRPr lang="en-CA" dirty="0"/>
          </a:p>
        </p:txBody>
      </p:sp>
      <p:sp>
        <p:nvSpPr>
          <p:cNvPr id="6" name="Text Placeholder 5"/>
          <p:cNvSpPr>
            <a:spLocks noGrp="1"/>
          </p:cNvSpPr>
          <p:nvPr>
            <p:ph type="body" sz="quarter" idx="3"/>
          </p:nvPr>
        </p:nvSpPr>
        <p:spPr/>
        <p:txBody>
          <a:bodyPr/>
          <a:lstStyle/>
          <a:p>
            <a:pPr algn="ctr"/>
            <a:r>
              <a:rPr lang="en-CA" dirty="0" smtClean="0"/>
              <a:t>The Team</a:t>
            </a:r>
            <a:endParaRPr lang="en-CA" dirty="0"/>
          </a:p>
        </p:txBody>
      </p:sp>
      <p:sp>
        <p:nvSpPr>
          <p:cNvPr id="7" name="Content Placeholder 6"/>
          <p:cNvSpPr>
            <a:spLocks noGrp="1"/>
          </p:cNvSpPr>
          <p:nvPr>
            <p:ph sz="quarter" idx="4"/>
          </p:nvPr>
        </p:nvSpPr>
        <p:spPr>
          <a:xfrm>
            <a:off x="5004048" y="2174875"/>
            <a:ext cx="3682752" cy="3951288"/>
          </a:xfrm>
        </p:spPr>
        <p:txBody>
          <a:bodyPr/>
          <a:lstStyle/>
          <a:p>
            <a:pPr marL="457200" indent="-457200">
              <a:buFont typeface="+mj-lt"/>
              <a:buAutoNum type="arabicPeriod"/>
            </a:pPr>
            <a:r>
              <a:rPr lang="en-US" dirty="0" smtClean="0"/>
              <a:t>Duane Bender</a:t>
            </a:r>
          </a:p>
          <a:p>
            <a:pPr marL="457200" indent="-457200">
              <a:buFont typeface="+mj-lt"/>
              <a:buAutoNum type="arabicPeriod"/>
            </a:pPr>
            <a:r>
              <a:rPr lang="en-US" dirty="0" smtClean="0"/>
              <a:t>Justine Fyfe</a:t>
            </a:r>
          </a:p>
          <a:p>
            <a:pPr marL="457200" indent="-457200">
              <a:buFont typeface="+mj-lt"/>
              <a:buAutoNum type="arabicPeriod"/>
            </a:pPr>
            <a:r>
              <a:rPr lang="en-US" dirty="0" smtClean="0"/>
              <a:t>Arun Agarwal</a:t>
            </a:r>
          </a:p>
          <a:p>
            <a:pPr marL="457200" indent="-457200">
              <a:buFont typeface="+mj-lt"/>
              <a:buAutoNum type="arabicPeriod"/>
            </a:pPr>
            <a:r>
              <a:rPr lang="en-US" dirty="0" smtClean="0"/>
              <a:t>Internationally recognized industry experts</a:t>
            </a:r>
            <a:endParaRPr lang="en-CA" dirty="0"/>
          </a:p>
        </p:txBody>
      </p:sp>
      <p:sp>
        <p:nvSpPr>
          <p:cNvPr id="8" name="Footer Placeholder 7"/>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9B9282E6-D43E-47AC-9ACD-876628F2F3E9}" type="slidenum">
              <a:rPr lang="en-CA" smtClean="0">
                <a:solidFill>
                  <a:prstClr val="black">
                    <a:tint val="75000"/>
                  </a:prstClr>
                </a:solidFill>
              </a:rPr>
              <a:pPr/>
              <a:t>60</a:t>
            </a:fld>
            <a:endParaRPr lang="en-CA">
              <a:solidFill>
                <a:prstClr val="black">
                  <a:tint val="75000"/>
                </a:prstClr>
              </a:solidFill>
            </a:endParaRPr>
          </a:p>
        </p:txBody>
      </p:sp>
    </p:spTree>
    <p:extLst>
      <p:ext uri="{BB962C8B-B14F-4D97-AF65-F5344CB8AC3E}">
        <p14:creationId xmlns:p14="http://schemas.microsoft.com/office/powerpoint/2010/main" val="1262456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9"/>
            <a:ext cx="8363272" cy="1143000"/>
          </a:xfrm>
        </p:spPr>
        <p:txBody>
          <a:bodyPr/>
          <a:lstStyle/>
          <a:p>
            <a:r>
              <a:rPr lang="en-CA" b="1" dirty="0" smtClean="0">
                <a:solidFill>
                  <a:schemeClr val="bg2">
                    <a:lumMod val="25000"/>
                  </a:schemeClr>
                </a:solidFill>
                <a:effectLst>
                  <a:outerShdw blurRad="38100" dist="38100" dir="2700000" algn="tl">
                    <a:srgbClr val="000000">
                      <a:alpha val="43137"/>
                    </a:srgbClr>
                  </a:outerShdw>
                </a:effectLst>
              </a:rPr>
              <a:t>F13 Academic Plan Project Teams</a:t>
            </a:r>
            <a:endParaRPr lang="en-CA" b="1" dirty="0">
              <a:solidFill>
                <a:schemeClr val="bg2">
                  <a:lumMod val="25000"/>
                </a:schemeClr>
              </a:solidFill>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1115616" y="1600202"/>
            <a:ext cx="7571184" cy="4525963"/>
          </a:xfrm>
        </p:spPr>
        <p:txBody>
          <a:bodyPr>
            <a:normAutofit fontScale="92500" lnSpcReduction="10000"/>
          </a:bodyPr>
          <a:lstStyle/>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Institutional Learning Outcomes: Measuring Student </a:t>
            </a:r>
            <a:r>
              <a:rPr lang="en-CA" sz="2200" b="1" dirty="0" smtClean="0">
                <a:solidFill>
                  <a:srgbClr val="800000"/>
                </a:solidFill>
                <a:effectLst>
                  <a:outerShdw blurRad="38100" dist="38100" dir="2700000" algn="tl">
                    <a:srgbClr val="000000">
                      <a:alpha val="43137"/>
                    </a:srgbClr>
                  </a:outerShdw>
                </a:effectLst>
                <a:latin typeface="+mj-lt"/>
              </a:rPr>
              <a:t>Success</a:t>
            </a:r>
          </a:p>
          <a:p>
            <a:pPr marL="457200" indent="-457200">
              <a:lnSpc>
                <a:spcPct val="110000"/>
              </a:lnSpc>
              <a:buFont typeface="+mj-lt"/>
              <a:buAutoNum type="arabicPeriod"/>
            </a:pPr>
            <a:endParaRPr lang="en-CA" sz="2200" b="1" dirty="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smtClean="0">
                <a:solidFill>
                  <a:srgbClr val="800000"/>
                </a:solidFill>
                <a:effectLst>
                  <a:outerShdw blurRad="38100" dist="38100" dir="2700000" algn="tl">
                    <a:srgbClr val="000000">
                      <a:alpha val="43137"/>
                    </a:srgbClr>
                  </a:outerShdw>
                </a:effectLst>
                <a:latin typeface="+mj-lt"/>
              </a:rPr>
              <a:t>Pathways: </a:t>
            </a:r>
            <a:r>
              <a:rPr lang="en-CA" sz="2200" b="1" dirty="0">
                <a:solidFill>
                  <a:srgbClr val="800000"/>
                </a:solidFill>
                <a:effectLst>
                  <a:outerShdw blurRad="38100" dist="38100" dir="2700000" algn="tl">
                    <a:srgbClr val="000000">
                      <a:alpha val="43137"/>
                    </a:srgbClr>
                  </a:outerShdw>
                </a:effectLst>
                <a:latin typeface="+mj-lt"/>
              </a:rPr>
              <a:t>Postsecondary Pathways from Mohawk to </a:t>
            </a:r>
            <a:r>
              <a:rPr lang="en-CA" sz="2200" b="1" dirty="0" smtClean="0">
                <a:solidFill>
                  <a:srgbClr val="800000"/>
                </a:solidFill>
                <a:effectLst>
                  <a:outerShdw blurRad="38100" dist="38100" dir="2700000" algn="tl">
                    <a:srgbClr val="000000">
                      <a:alpha val="43137"/>
                    </a:srgbClr>
                  </a:outerShdw>
                </a:effectLst>
                <a:latin typeface="+mj-lt"/>
              </a:rPr>
              <a:t>University</a:t>
            </a:r>
          </a:p>
          <a:p>
            <a:pPr marL="457200" indent="-457200">
              <a:lnSpc>
                <a:spcPct val="110000"/>
              </a:lnSpc>
              <a:buFont typeface="+mj-lt"/>
              <a:buAutoNum type="arabicPeriod"/>
            </a:pPr>
            <a:endParaRPr lang="en-CA" sz="2200" b="1" dirty="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An Online Learning Community to Support Student </a:t>
            </a:r>
            <a:r>
              <a:rPr lang="en-CA" sz="2200" b="1" dirty="0" smtClean="0">
                <a:solidFill>
                  <a:srgbClr val="800000"/>
                </a:solidFill>
                <a:effectLst>
                  <a:outerShdw blurRad="38100" dist="38100" dir="2700000" algn="tl">
                    <a:srgbClr val="000000">
                      <a:alpha val="43137"/>
                    </a:srgbClr>
                  </a:outerShdw>
                </a:effectLst>
                <a:latin typeface="+mj-lt"/>
              </a:rPr>
              <a:t>Success</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Eportfolios to Assess and Demonstrate 21</a:t>
            </a:r>
            <a:r>
              <a:rPr lang="en-CA" sz="2200" b="1" baseline="30000" dirty="0">
                <a:solidFill>
                  <a:srgbClr val="800000"/>
                </a:solidFill>
                <a:effectLst>
                  <a:outerShdw blurRad="38100" dist="38100" dir="2700000" algn="tl">
                    <a:srgbClr val="000000">
                      <a:alpha val="43137"/>
                    </a:srgbClr>
                  </a:outerShdw>
                </a:effectLst>
                <a:latin typeface="+mj-lt"/>
              </a:rPr>
              <a:t>st</a:t>
            </a:r>
            <a:r>
              <a:rPr lang="en-CA" sz="2200" b="1" dirty="0">
                <a:solidFill>
                  <a:srgbClr val="800000"/>
                </a:solidFill>
                <a:effectLst>
                  <a:outerShdw blurRad="38100" dist="38100" dir="2700000" algn="tl">
                    <a:srgbClr val="000000">
                      <a:alpha val="43137"/>
                    </a:srgbClr>
                  </a:outerShdw>
                </a:effectLst>
                <a:latin typeface="+mj-lt"/>
              </a:rPr>
              <a:t> Century </a:t>
            </a:r>
            <a:r>
              <a:rPr lang="en-CA" sz="2200" b="1" dirty="0" smtClean="0">
                <a:solidFill>
                  <a:srgbClr val="800000"/>
                </a:solidFill>
                <a:effectLst>
                  <a:outerShdw blurRad="38100" dist="38100" dir="2700000" algn="tl">
                    <a:srgbClr val="000000">
                      <a:alpha val="43137"/>
                    </a:srgbClr>
                  </a:outerShdw>
                </a:effectLst>
                <a:latin typeface="+mj-lt"/>
              </a:rPr>
              <a:t>Skills</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Beyond Satisfaction: Toward an Outcomes-Based, Procedural Model of Faculty Development Program </a:t>
            </a:r>
            <a:r>
              <a:rPr lang="en-CA" sz="2200" b="1" dirty="0" smtClean="0">
                <a:solidFill>
                  <a:srgbClr val="800000"/>
                </a:solidFill>
                <a:effectLst>
                  <a:outerShdw blurRad="38100" dist="38100" dir="2700000" algn="tl">
                    <a:srgbClr val="000000">
                      <a:alpha val="43137"/>
                    </a:srgbClr>
                  </a:outerShdw>
                </a:effectLst>
                <a:latin typeface="+mj-lt"/>
              </a:rPr>
              <a:t>Evaluation (CEDP)</a:t>
            </a:r>
          </a:p>
          <a:p>
            <a:pPr marL="457200" indent="-457200">
              <a:lnSpc>
                <a:spcPct val="110000"/>
              </a:lnSpc>
              <a:buFont typeface="+mj-lt"/>
              <a:buAutoNum type="arabicPeriod"/>
            </a:pPr>
            <a:endParaRPr lang="en-CA" sz="2200" b="1" dirty="0" smtClean="0">
              <a:solidFill>
                <a:srgbClr val="800000"/>
              </a:solidFill>
              <a:effectLst>
                <a:outerShdw blurRad="38100" dist="38100" dir="2700000" algn="tl">
                  <a:srgbClr val="000000">
                    <a:alpha val="43137"/>
                  </a:srgbClr>
                </a:outerShdw>
              </a:effectLst>
              <a:latin typeface="+mj-lt"/>
            </a:endParaRPr>
          </a:p>
          <a:p>
            <a:pPr marL="457200" indent="-457200">
              <a:lnSpc>
                <a:spcPct val="110000"/>
              </a:lnSpc>
              <a:buFont typeface="+mj-lt"/>
              <a:buAutoNum type="arabicPeriod"/>
            </a:pPr>
            <a:r>
              <a:rPr lang="en-CA" sz="2200" b="1" dirty="0">
                <a:solidFill>
                  <a:srgbClr val="800000"/>
                </a:solidFill>
                <a:effectLst>
                  <a:outerShdw blurRad="38100" dist="38100" dir="2700000" algn="tl">
                    <a:srgbClr val="000000">
                      <a:alpha val="43137"/>
                    </a:srgbClr>
                  </a:outerShdw>
                </a:effectLst>
                <a:latin typeface="+mj-lt"/>
              </a:rPr>
              <a:t>MEDIC/MERC Academic Centres</a:t>
            </a:r>
          </a:p>
          <a:p>
            <a:pPr marL="0" indent="0">
              <a:buNone/>
            </a:pPr>
            <a:endParaRPr lang="en-CA" dirty="0"/>
          </a:p>
          <a:p>
            <a:pPr marL="0" indent="0">
              <a:buNone/>
            </a:pPr>
            <a:endParaRPr lang="en-CA" b="1" dirty="0" smtClean="0"/>
          </a:p>
          <a:p>
            <a:pPr marL="0" indent="0">
              <a:buNone/>
            </a:pPr>
            <a:endParaRPr lang="en-CA" dirty="0"/>
          </a:p>
          <a:p>
            <a:pPr marL="0" indent="0">
              <a:buNone/>
            </a:pPr>
            <a:endParaRPr lang="en-CA" dirty="0"/>
          </a:p>
        </p:txBody>
      </p:sp>
      <p:sp>
        <p:nvSpPr>
          <p:cNvPr id="2" name="Footer Placeholder 1"/>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
        <p:nvSpPr>
          <p:cNvPr id="3" name="Slide Number Placeholder 2"/>
          <p:cNvSpPr>
            <a:spLocks noGrp="1"/>
          </p:cNvSpPr>
          <p:nvPr>
            <p:ph type="sldNum" sz="quarter" idx="12"/>
          </p:nvPr>
        </p:nvSpPr>
        <p:spPr/>
        <p:txBody>
          <a:bodyPr/>
          <a:lstStyle/>
          <a:p>
            <a:fld id="{FDF13989-D899-4263-8902-D96AE28ABC34}" type="slidenum">
              <a:rPr lang="en-CA" smtClean="0">
                <a:solidFill>
                  <a:prstClr val="black">
                    <a:tint val="75000"/>
                  </a:prstClr>
                </a:solidFill>
              </a:rPr>
              <a:pPr/>
              <a:t>61</a:t>
            </a:fld>
            <a:endParaRPr lang="en-CA">
              <a:solidFill>
                <a:prstClr val="black">
                  <a:tint val="75000"/>
                </a:prstClr>
              </a:solidFill>
            </a:endParaRPr>
          </a:p>
        </p:txBody>
      </p:sp>
    </p:spTree>
    <p:extLst>
      <p:ext uri="{BB962C8B-B14F-4D97-AF65-F5344CB8AC3E}">
        <p14:creationId xmlns:p14="http://schemas.microsoft.com/office/powerpoint/2010/main" val="3470860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CA" dirty="0" smtClean="0"/>
              <a:t>Rm. i-208, M-</a:t>
            </a:r>
            <a:r>
              <a:rPr lang="en-CA" dirty="0" err="1" smtClean="0"/>
              <a:t>Th</a:t>
            </a:r>
            <a:r>
              <a:rPr lang="en-CA" dirty="0" smtClean="0"/>
              <a:t>, 9-11, </a:t>
            </a:r>
            <a:r>
              <a:rPr lang="en-CA" i="1" dirty="0" smtClean="0"/>
              <a:t>Design Thinking</a:t>
            </a:r>
            <a:endParaRPr lang="en-CA" i="1" dirty="0"/>
          </a:p>
        </p:txBody>
      </p:sp>
      <p:sp>
        <p:nvSpPr>
          <p:cNvPr id="6" name="Content Placeholder 5"/>
          <p:cNvSpPr>
            <a:spLocks noGrp="1"/>
          </p:cNvSpPr>
          <p:nvPr>
            <p:ph idx="1"/>
          </p:nvPr>
        </p:nvSpPr>
        <p:spPr/>
        <p:txBody>
          <a:bodyPr/>
          <a:lstStyle/>
          <a:p>
            <a:endParaRPr lang="en-CA" dirty="0"/>
          </a:p>
        </p:txBody>
      </p:sp>
      <p:sp>
        <p:nvSpPr>
          <p:cNvPr id="2" name="Footer Placeholder 1"/>
          <p:cNvSpPr>
            <a:spLocks noGrp="1"/>
          </p:cNvSpPr>
          <p:nvPr>
            <p:ph type="ftr" sz="quarter" idx="11"/>
          </p:nvPr>
        </p:nvSpPr>
        <p:spPr/>
        <p:txBody>
          <a:bodyPr/>
          <a:lstStyle/>
          <a:p>
            <a:r>
              <a:rPr lang="en-CA" smtClean="0"/>
              <a:t>Academic Plan Project Teams Fall 2013</a:t>
            </a:r>
            <a:endParaRPr lang="en-CA"/>
          </a:p>
        </p:txBody>
      </p:sp>
      <p:sp>
        <p:nvSpPr>
          <p:cNvPr id="3" name="Slide Number Placeholder 2"/>
          <p:cNvSpPr>
            <a:spLocks noGrp="1"/>
          </p:cNvSpPr>
          <p:nvPr>
            <p:ph type="sldNum" sz="quarter" idx="12"/>
          </p:nvPr>
        </p:nvSpPr>
        <p:spPr/>
        <p:txBody>
          <a:bodyPr/>
          <a:lstStyle/>
          <a:p>
            <a:fld id="{FDF13989-D899-4263-8902-D96AE28ABC34}" type="slidenum">
              <a:rPr lang="en-CA" smtClean="0"/>
              <a:t>7</a:t>
            </a:fld>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630378"/>
            <a:ext cx="6320251" cy="4416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C:\Users\Owner\Dropbox\P Photos and Images\Brown_Tim-217px_b_170_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5946">
            <a:off x="518783" y="1539240"/>
            <a:ext cx="2299544" cy="204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07568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CA" smtClean="0"/>
              <a:t>Academic Plan Project Teams Fall 2013</a:t>
            </a:r>
            <a:endParaRPr lang="en-CA"/>
          </a:p>
        </p:txBody>
      </p:sp>
      <p:sp>
        <p:nvSpPr>
          <p:cNvPr id="3" name="Slide Number Placeholder 2"/>
          <p:cNvSpPr>
            <a:spLocks noGrp="1"/>
          </p:cNvSpPr>
          <p:nvPr>
            <p:ph type="sldNum" sz="quarter" idx="12"/>
          </p:nvPr>
        </p:nvSpPr>
        <p:spPr/>
        <p:txBody>
          <a:bodyPr/>
          <a:lstStyle/>
          <a:p>
            <a:fld id="{FDF13989-D899-4263-8902-D96AE28ABC34}" type="slidenum">
              <a:rPr lang="en-CA" smtClean="0"/>
              <a:t>8</a:t>
            </a:fld>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6912768" cy="6132294"/>
          </a:xfrm>
          <a:prstGeom prst="rect">
            <a:avLst/>
          </a:prstGeom>
          <a:ln w="127000" cap="sq">
            <a:solidFill>
              <a:srgbClr val="8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3956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764703"/>
            <a:ext cx="8003232" cy="936105"/>
          </a:xfrm>
        </p:spPr>
        <p:txBody>
          <a:bodyPr>
            <a:normAutofit fontScale="90000"/>
          </a:bodyPr>
          <a:lstStyle/>
          <a:p>
            <a:r>
              <a:rPr lang="en-CA" sz="2000" dirty="0" smtClean="0">
                <a:solidFill>
                  <a:schemeClr val="tx2"/>
                </a:solidFill>
              </a:rPr>
              <a:t>Project Team #1</a:t>
            </a:r>
            <a:br>
              <a:rPr lang="en-CA" sz="2000" dirty="0" smtClean="0">
                <a:solidFill>
                  <a:schemeClr val="tx2"/>
                </a:solidFill>
              </a:rPr>
            </a:br>
            <a:r>
              <a:rPr lang="en-CA" sz="2700" dirty="0" smtClean="0">
                <a:solidFill>
                  <a:schemeClr val="tx2"/>
                </a:solidFill>
              </a:rPr>
              <a:t>Institutional Learning Outcomes: Measuring Student Success</a:t>
            </a:r>
            <a:r>
              <a:rPr lang="en-CA" sz="3600" dirty="0" smtClean="0">
                <a:solidFill>
                  <a:schemeClr val="tx2"/>
                </a:solidFill>
              </a:rPr>
              <a:t/>
            </a:r>
            <a:br>
              <a:rPr lang="en-CA" sz="3600" dirty="0" smtClean="0">
                <a:solidFill>
                  <a:schemeClr val="tx2"/>
                </a:solidFill>
              </a:rPr>
            </a:br>
            <a:endParaRPr lang="en-CA" sz="3600" dirty="0">
              <a:solidFill>
                <a:schemeClr val="tx2"/>
              </a:solidFill>
            </a:endParaRPr>
          </a:p>
        </p:txBody>
      </p:sp>
      <p:sp>
        <p:nvSpPr>
          <p:cNvPr id="11" name="Text Placeholder 10"/>
          <p:cNvSpPr>
            <a:spLocks noGrp="1"/>
          </p:cNvSpPr>
          <p:nvPr>
            <p:ph type="body" idx="1"/>
          </p:nvPr>
        </p:nvSpPr>
        <p:spPr>
          <a:xfrm>
            <a:off x="1043608" y="1535113"/>
            <a:ext cx="3453780" cy="639762"/>
          </a:xfrm>
        </p:spPr>
        <p:txBody>
          <a:bodyPr/>
          <a:lstStyle/>
          <a:p>
            <a:pPr algn="ctr"/>
            <a:r>
              <a:rPr lang="en-CA" dirty="0" smtClean="0"/>
              <a:t>The Task</a:t>
            </a:r>
            <a:endParaRPr lang="en-CA" dirty="0"/>
          </a:p>
        </p:txBody>
      </p:sp>
      <p:sp>
        <p:nvSpPr>
          <p:cNvPr id="12" name="Content Placeholder 11"/>
          <p:cNvSpPr>
            <a:spLocks noGrp="1"/>
          </p:cNvSpPr>
          <p:nvPr>
            <p:ph sz="half" idx="2"/>
          </p:nvPr>
        </p:nvSpPr>
        <p:spPr>
          <a:xfrm>
            <a:off x="971600" y="2174875"/>
            <a:ext cx="3525788" cy="3951288"/>
          </a:xfrm>
        </p:spPr>
        <p:txBody>
          <a:bodyPr>
            <a:normAutofit lnSpcReduction="10000"/>
          </a:bodyPr>
          <a:lstStyle/>
          <a:p>
            <a:pPr marL="0" indent="0">
              <a:spcAft>
                <a:spcPts val="0"/>
              </a:spcAft>
              <a:buNone/>
            </a:pPr>
            <a:r>
              <a:rPr lang="en-CA" sz="2200" dirty="0" smtClean="0">
                <a:solidFill>
                  <a:srgbClr val="000000"/>
                </a:solidFill>
                <a:ea typeface="Calibri"/>
                <a:cs typeface="Calibri"/>
              </a:rPr>
              <a:t>	Course </a:t>
            </a:r>
            <a:r>
              <a:rPr lang="en-CA" sz="2200" dirty="0">
                <a:solidFill>
                  <a:srgbClr val="000000"/>
                </a:solidFill>
                <a:ea typeface="Calibri"/>
                <a:cs typeface="Calibri"/>
              </a:rPr>
              <a:t>and program learning outcomes including capstone courses; student satisfaction survey results; employee evaluations from experiential learning; and, students’ co-curricular participation will be reviewed to determine methods of measuring our institutional learning outcomes.</a:t>
            </a:r>
          </a:p>
          <a:p>
            <a:endParaRPr lang="en-CA" dirty="0"/>
          </a:p>
        </p:txBody>
      </p:sp>
      <p:sp>
        <p:nvSpPr>
          <p:cNvPr id="13" name="Text Placeholder 12"/>
          <p:cNvSpPr>
            <a:spLocks noGrp="1"/>
          </p:cNvSpPr>
          <p:nvPr>
            <p:ph type="body" sz="quarter" idx="3"/>
          </p:nvPr>
        </p:nvSpPr>
        <p:spPr>
          <a:xfrm>
            <a:off x="5220072" y="1535113"/>
            <a:ext cx="3466732" cy="639762"/>
          </a:xfrm>
        </p:spPr>
        <p:txBody>
          <a:bodyPr/>
          <a:lstStyle/>
          <a:p>
            <a:pPr algn="ctr"/>
            <a:r>
              <a:rPr lang="en-CA" dirty="0" smtClean="0"/>
              <a:t>The Team</a:t>
            </a:r>
            <a:endParaRPr lang="en-CA" dirty="0"/>
          </a:p>
        </p:txBody>
      </p:sp>
      <p:sp>
        <p:nvSpPr>
          <p:cNvPr id="14" name="Content Placeholder 13"/>
          <p:cNvSpPr>
            <a:spLocks noGrp="1"/>
          </p:cNvSpPr>
          <p:nvPr>
            <p:ph sz="quarter" idx="4"/>
          </p:nvPr>
        </p:nvSpPr>
        <p:spPr>
          <a:xfrm>
            <a:off x="5148064" y="2174875"/>
            <a:ext cx="3538740" cy="3951288"/>
          </a:xfrm>
        </p:spPr>
        <p:txBody>
          <a:bodyPr>
            <a:normAutofit fontScale="85000" lnSpcReduction="20000"/>
          </a:bodyPr>
          <a:lstStyle/>
          <a:p>
            <a:pPr marL="457200" indent="-457200">
              <a:lnSpc>
                <a:spcPct val="115000"/>
              </a:lnSpc>
              <a:spcAft>
                <a:spcPts val="0"/>
              </a:spcAft>
              <a:buFont typeface="+mj-lt"/>
              <a:buAutoNum type="arabicPeriod"/>
            </a:pPr>
            <a:r>
              <a:rPr lang="en-CA" dirty="0" smtClean="0">
                <a:ea typeface="Calibri"/>
                <a:cs typeface="Times New Roman"/>
              </a:rPr>
              <a:t>Carmelinda </a:t>
            </a:r>
            <a:r>
              <a:rPr lang="en-CA" dirty="0">
                <a:ea typeface="Calibri"/>
                <a:cs typeface="Times New Roman"/>
              </a:rPr>
              <a:t>Del </a:t>
            </a:r>
            <a:r>
              <a:rPr lang="en-CA" dirty="0" smtClean="0">
                <a:ea typeface="Calibri"/>
                <a:cs typeface="Times New Roman"/>
              </a:rPr>
              <a:t>Conte</a:t>
            </a:r>
          </a:p>
          <a:p>
            <a:pPr marL="457200" indent="-457200">
              <a:lnSpc>
                <a:spcPct val="115000"/>
              </a:lnSpc>
              <a:spcAft>
                <a:spcPts val="0"/>
              </a:spcAft>
              <a:buFont typeface="+mj-lt"/>
              <a:buAutoNum type="arabicPeriod"/>
            </a:pPr>
            <a:r>
              <a:rPr lang="en-CA" dirty="0" smtClean="0">
                <a:ea typeface="Calibri"/>
                <a:cs typeface="Times New Roman"/>
              </a:rPr>
              <a:t>Sharon Estok </a:t>
            </a:r>
          </a:p>
          <a:p>
            <a:pPr marL="457200" indent="-457200">
              <a:lnSpc>
                <a:spcPct val="115000"/>
              </a:lnSpc>
              <a:spcAft>
                <a:spcPts val="0"/>
              </a:spcAft>
              <a:buFont typeface="+mj-lt"/>
              <a:buAutoNum type="arabicPeriod"/>
            </a:pPr>
            <a:r>
              <a:rPr lang="en-CA" dirty="0" smtClean="0">
                <a:ea typeface="Calibri"/>
                <a:cs typeface="Times New Roman"/>
              </a:rPr>
              <a:t>Erica Fagan</a:t>
            </a:r>
          </a:p>
          <a:p>
            <a:pPr marL="457200" indent="-457200">
              <a:lnSpc>
                <a:spcPct val="115000"/>
              </a:lnSpc>
              <a:spcAft>
                <a:spcPts val="0"/>
              </a:spcAft>
              <a:buFont typeface="+mj-lt"/>
              <a:buAutoNum type="arabicPeriod"/>
            </a:pPr>
            <a:r>
              <a:rPr lang="en-CA" dirty="0" smtClean="0">
                <a:ea typeface="Calibri"/>
                <a:cs typeface="Times New Roman"/>
              </a:rPr>
              <a:t>Peggy French</a:t>
            </a:r>
          </a:p>
          <a:p>
            <a:pPr marL="457200" indent="-457200">
              <a:lnSpc>
                <a:spcPct val="115000"/>
              </a:lnSpc>
              <a:spcAft>
                <a:spcPts val="0"/>
              </a:spcAft>
              <a:buFont typeface="+mj-lt"/>
              <a:buAutoNum type="arabicPeriod"/>
            </a:pPr>
            <a:r>
              <a:rPr lang="en-CA" dirty="0" smtClean="0">
                <a:ea typeface="Calibri"/>
                <a:cs typeface="Times New Roman"/>
              </a:rPr>
              <a:t>Pat MacDonald</a:t>
            </a:r>
          </a:p>
          <a:p>
            <a:pPr marL="457200" indent="-457200">
              <a:lnSpc>
                <a:spcPct val="115000"/>
              </a:lnSpc>
              <a:spcAft>
                <a:spcPts val="0"/>
              </a:spcAft>
              <a:buFont typeface="+mj-lt"/>
              <a:buAutoNum type="arabicPeriod"/>
            </a:pPr>
            <a:r>
              <a:rPr lang="en-CA" dirty="0" smtClean="0">
                <a:ea typeface="Calibri"/>
                <a:cs typeface="Times New Roman"/>
              </a:rPr>
              <a:t>Cathy Ozols</a:t>
            </a:r>
          </a:p>
          <a:p>
            <a:pPr marL="457200" indent="-457200">
              <a:lnSpc>
                <a:spcPct val="115000"/>
              </a:lnSpc>
              <a:spcAft>
                <a:spcPts val="0"/>
              </a:spcAft>
              <a:buFont typeface="+mj-lt"/>
              <a:buAutoNum type="arabicPeriod"/>
            </a:pPr>
            <a:r>
              <a:rPr lang="en-CA" dirty="0" smtClean="0">
                <a:ea typeface="Calibri"/>
                <a:cs typeface="Times New Roman"/>
              </a:rPr>
              <a:t>Lisa Pegg </a:t>
            </a:r>
          </a:p>
          <a:p>
            <a:pPr marL="457200" indent="-457200">
              <a:lnSpc>
                <a:spcPct val="115000"/>
              </a:lnSpc>
              <a:spcAft>
                <a:spcPts val="0"/>
              </a:spcAft>
              <a:buFont typeface="+mj-lt"/>
              <a:buAutoNum type="arabicPeriod"/>
            </a:pPr>
            <a:r>
              <a:rPr lang="en-CA" dirty="0" smtClean="0">
                <a:ea typeface="Calibri"/>
                <a:cs typeface="Times New Roman"/>
              </a:rPr>
              <a:t>Eleanor Pierre (Resource)</a:t>
            </a:r>
          </a:p>
          <a:p>
            <a:pPr marL="457200" indent="-457200">
              <a:lnSpc>
                <a:spcPct val="115000"/>
              </a:lnSpc>
              <a:spcAft>
                <a:spcPts val="0"/>
              </a:spcAft>
              <a:buFont typeface="+mj-lt"/>
              <a:buAutoNum type="arabicPeriod"/>
            </a:pPr>
            <a:r>
              <a:rPr lang="en-CA" dirty="0" smtClean="0">
                <a:ea typeface="Calibri"/>
                <a:cs typeface="Times New Roman"/>
              </a:rPr>
              <a:t>Margaret Thomson</a:t>
            </a:r>
          </a:p>
          <a:p>
            <a:pPr marL="457200" indent="-457200">
              <a:lnSpc>
                <a:spcPct val="115000"/>
              </a:lnSpc>
              <a:spcAft>
                <a:spcPts val="0"/>
              </a:spcAft>
              <a:buFont typeface="+mj-lt"/>
              <a:buAutoNum type="arabicPeriod"/>
            </a:pPr>
            <a:r>
              <a:rPr lang="en-CA" dirty="0" smtClean="0">
                <a:ea typeface="Calibri"/>
                <a:cs typeface="Times New Roman"/>
              </a:rPr>
              <a:t>Cynthia Williamson</a:t>
            </a:r>
          </a:p>
          <a:p>
            <a:pPr marL="457200" indent="-457200">
              <a:lnSpc>
                <a:spcPct val="115000"/>
              </a:lnSpc>
              <a:spcAft>
                <a:spcPts val="0"/>
              </a:spcAft>
              <a:buFont typeface="+mj-lt"/>
              <a:buAutoNum type="arabicPeriod"/>
            </a:pPr>
            <a:r>
              <a:rPr lang="en-CA" dirty="0" smtClean="0">
                <a:ea typeface="Calibri"/>
                <a:cs typeface="Times New Roman"/>
              </a:rPr>
              <a:t>Kai Zhao</a:t>
            </a:r>
            <a:endParaRPr lang="en-CA" dirty="0">
              <a:ea typeface="Calibri"/>
              <a:cs typeface="Times New Roman"/>
            </a:endParaRPr>
          </a:p>
          <a:p>
            <a:endParaRPr lang="en-CA" dirty="0"/>
          </a:p>
        </p:txBody>
      </p:sp>
      <p:sp>
        <p:nvSpPr>
          <p:cNvPr id="3" name="Slide Number Placeholder 2"/>
          <p:cNvSpPr>
            <a:spLocks noGrp="1"/>
          </p:cNvSpPr>
          <p:nvPr>
            <p:ph type="sldNum" sz="quarter" idx="12"/>
          </p:nvPr>
        </p:nvSpPr>
        <p:spPr/>
        <p:txBody>
          <a:bodyPr/>
          <a:lstStyle/>
          <a:p>
            <a:fld id="{163BE72B-E019-496F-B6BB-66D258A32FCE}" type="slidenum">
              <a:rPr lang="en-CA" smtClean="0">
                <a:solidFill>
                  <a:prstClr val="black">
                    <a:tint val="75000"/>
                  </a:prstClr>
                </a:solidFill>
              </a:rPr>
              <a:pPr/>
              <a:t>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r>
              <a:rPr lang="en-CA" smtClean="0">
                <a:solidFill>
                  <a:prstClr val="black">
                    <a:tint val="75000"/>
                  </a:prstClr>
                </a:solidFill>
              </a:rPr>
              <a:t>Academic Plan Project Teams Fall 2013</a:t>
            </a:r>
            <a:endParaRPr lang="en-CA">
              <a:solidFill>
                <a:prstClr val="black">
                  <a:tint val="75000"/>
                </a:prstClr>
              </a:solidFill>
            </a:endParaRPr>
          </a:p>
        </p:txBody>
      </p:sp>
    </p:spTree>
    <p:extLst>
      <p:ext uri="{BB962C8B-B14F-4D97-AF65-F5344CB8AC3E}">
        <p14:creationId xmlns:p14="http://schemas.microsoft.com/office/powerpoint/2010/main" val="3220822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969</Words>
  <Application>Microsoft Office PowerPoint</Application>
  <PresentationFormat>On-screen Show (4:3)</PresentationFormat>
  <Paragraphs>316</Paragraphs>
  <Slides>61</Slides>
  <Notes>0</Notes>
  <HiddenSlides>0</HiddenSlides>
  <MMClips>0</MMClips>
  <ScaleCrop>false</ScaleCrop>
  <HeadingPairs>
    <vt:vector size="4" baseType="variant">
      <vt:variant>
        <vt:lpstr>Theme</vt:lpstr>
      </vt:variant>
      <vt:variant>
        <vt:i4>18</vt:i4>
      </vt:variant>
      <vt:variant>
        <vt:lpstr>Slide Titles</vt:lpstr>
      </vt:variant>
      <vt:variant>
        <vt:i4>61</vt:i4>
      </vt:variant>
    </vt:vector>
  </HeadingPairs>
  <TitlesOfParts>
    <vt:vector size="79" baseType="lpstr">
      <vt:lpstr>Office Theme</vt:lpstr>
      <vt:lpstr>5_Office Theme</vt:lpstr>
      <vt:lpstr>6_Office Theme</vt:lpstr>
      <vt:lpstr>7_Office Theme</vt:lpstr>
      <vt:lpstr>2_Office Theme</vt:lpstr>
      <vt:lpstr>3_Office Theme</vt:lpstr>
      <vt:lpstr>4_Office Theme</vt:lpstr>
      <vt:lpstr>8_Office Theme</vt:lpstr>
      <vt:lpstr>1_Office Theme</vt:lpstr>
      <vt:lpstr>9_Office Theme</vt:lpstr>
      <vt:lpstr>10_Office Theme</vt:lpstr>
      <vt:lpstr>11_Office Theme</vt:lpstr>
      <vt:lpstr>13_Office Theme</vt:lpstr>
      <vt:lpstr>14_Office Theme</vt:lpstr>
      <vt:lpstr>12_Office Theme</vt:lpstr>
      <vt:lpstr>15_Office Theme</vt:lpstr>
      <vt:lpstr>16_Office Theme</vt:lpstr>
      <vt:lpstr>17_Office Theme</vt:lpstr>
      <vt:lpstr>Technology   Pathways   Learning    21st Century Skills   Connections</vt:lpstr>
      <vt:lpstr>PowerPoint Presentation</vt:lpstr>
      <vt:lpstr>PowerPoint Presentation</vt:lpstr>
      <vt:lpstr>F13 Academic Plan Project Teams</vt:lpstr>
      <vt:lpstr>PowerPoint Presentation</vt:lpstr>
      <vt:lpstr>It takes an entire college to educate  a student. </vt:lpstr>
      <vt:lpstr>Rm. i-208, M-Th, 9-11, Design Thinking</vt:lpstr>
      <vt:lpstr>PowerPoint Presentation</vt:lpstr>
      <vt:lpstr>Project Team #1 Institutional Learning Outcomes: Measuring Student Success </vt:lpstr>
      <vt:lpstr>Five Institutional Learning Outcomes  Approved by Board of Governors April 2013</vt:lpstr>
      <vt:lpstr>11 Essential Employability Skills  Map to our 5 Institutional Learning Outcomes </vt:lpstr>
      <vt:lpstr>PowerPoint Presentation</vt:lpstr>
      <vt:lpstr>US: National Institute for Learning Outcomes Assessment CDN: Measuring the Value of a Postsecondary Education</vt:lpstr>
      <vt:lpstr>EE02 “Execute Math Operations” Accurately</vt:lpstr>
      <vt:lpstr>Collaborate productively across networks to enhance knowledge, generate innovative ideas, resolve challenges and respond to change. </vt:lpstr>
      <vt:lpstr>ORBIS  Workplace Integrated Learning   Co-curricular Records</vt:lpstr>
      <vt:lpstr>Select the Experience Statements that best describe what you have learned from your experience in this activity.</vt:lpstr>
      <vt:lpstr> KPI Student Satisfaction Graduate Outcomes Satisfaction Survey  Employer  Satisfaction Survey</vt:lpstr>
      <vt:lpstr>It takes an entire college to graduate  a student. </vt:lpstr>
      <vt:lpstr>PowerPoint Presentation</vt:lpstr>
      <vt:lpstr>PowerPoint Presentation</vt:lpstr>
      <vt:lpstr>Fall 2013 Project #2 Postsecondary Pathways from Mohawk to University  </vt:lpstr>
      <vt:lpstr>College to University Pathways </vt:lpstr>
      <vt:lpstr>PowerPoint Presentation</vt:lpstr>
      <vt:lpstr>PowerPoint Presentation</vt:lpstr>
      <vt:lpstr>PowerPoint Presentation</vt:lpstr>
      <vt:lpstr>PowerPoint Presentation</vt:lpstr>
      <vt:lpstr>PowerPoint Presentation</vt:lpstr>
      <vt:lpstr>EE02 “Execute Math Operations” Accurately</vt:lpstr>
      <vt:lpstr>PowerPoint Presentation</vt:lpstr>
      <vt:lpstr>Student Entrance Survey</vt:lpstr>
      <vt:lpstr>PowerPoint Presentation</vt:lpstr>
      <vt:lpstr>PowerPoint Presentation</vt:lpstr>
      <vt:lpstr>Mohawk’s Five CTIG Projects</vt:lpstr>
      <vt:lpstr> </vt:lpstr>
      <vt:lpstr>PowerPoint Presentation</vt:lpstr>
      <vt:lpstr>PowerPoint Presentation</vt:lpstr>
      <vt:lpstr>PowerPoint Presentation</vt:lpstr>
      <vt:lpstr>College2University Kiosk Project January 2-March 31, 2014</vt:lpstr>
      <vt:lpstr>Fall 2013 Project #3 Eportfolios to Assess and Demonstrate 21st Century Skills </vt:lpstr>
      <vt:lpstr>Eportfolio Project Charter</vt:lpstr>
      <vt:lpstr>Timeline for Adoption &amp; Use for 3 000 Students in Winter 2014</vt:lpstr>
      <vt:lpstr>PIF Project</vt:lpstr>
      <vt:lpstr>PIF Project until March 31, 2014</vt:lpstr>
      <vt:lpstr>Eportfolio Training January 2,3,6</vt:lpstr>
      <vt:lpstr>eP/ ILO Course</vt:lpstr>
      <vt:lpstr>PowerPoint Presentation</vt:lpstr>
      <vt:lpstr>PowerPoint Presentation</vt:lpstr>
      <vt:lpstr>PIF Project</vt:lpstr>
      <vt:lpstr>PowerPoint Presentation</vt:lpstr>
      <vt:lpstr>Fall 2013 Project #4 An Online Learning Community to Support Student Success </vt:lpstr>
      <vt:lpstr>  Thought Leaders Don Tapscott, Daphne Koller, Jane McGonigal, Sherry Turkle,   Sir Ken Robinson </vt:lpstr>
      <vt:lpstr>PowerPoint Presentation</vt:lpstr>
      <vt:lpstr>Draft  OLC Small Project Chart </vt:lpstr>
      <vt:lpstr>Draft  OLC Small Project Chart </vt:lpstr>
      <vt:lpstr>Draft  OLC Small Project Chart </vt:lpstr>
      <vt:lpstr> Fall 2013 Project #5 Renewal of College Educator Development Program: PIF Project  </vt:lpstr>
      <vt:lpstr>CEDP Renewal</vt:lpstr>
      <vt:lpstr>PowerPoint Presentation</vt:lpstr>
      <vt:lpstr>Fall 2013 Project #6  MEDIC/MREC Planning </vt:lpstr>
      <vt:lpstr>F13 Academic Plan Project Teams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Midpoint Year Evaluation  of  Academic Plan Project Teams</dc:title>
  <dc:creator>Owner</dc:creator>
  <cp:lastModifiedBy>Owner</cp:lastModifiedBy>
  <cp:revision>58</cp:revision>
  <dcterms:created xsi:type="dcterms:W3CDTF">2014-01-07T15:51:56Z</dcterms:created>
  <dcterms:modified xsi:type="dcterms:W3CDTF">2014-01-10T12:43:28Z</dcterms:modified>
</cp:coreProperties>
</file>