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43"/>
  </p:notesMasterIdLst>
  <p:sldIdLst>
    <p:sldId id="256" r:id="rId12"/>
    <p:sldId id="309" r:id="rId13"/>
    <p:sldId id="308" r:id="rId14"/>
    <p:sldId id="307" r:id="rId15"/>
    <p:sldId id="257" r:id="rId16"/>
    <p:sldId id="295" r:id="rId17"/>
    <p:sldId id="297" r:id="rId18"/>
    <p:sldId id="296" r:id="rId19"/>
    <p:sldId id="291" r:id="rId20"/>
    <p:sldId id="298" r:id="rId21"/>
    <p:sldId id="293" r:id="rId22"/>
    <p:sldId id="299" r:id="rId23"/>
    <p:sldId id="301" r:id="rId24"/>
    <p:sldId id="292" r:id="rId25"/>
    <p:sldId id="283" r:id="rId26"/>
    <p:sldId id="285" r:id="rId27"/>
    <p:sldId id="286" r:id="rId28"/>
    <p:sldId id="287" r:id="rId29"/>
    <p:sldId id="288" r:id="rId30"/>
    <p:sldId id="289" r:id="rId31"/>
    <p:sldId id="260" r:id="rId32"/>
    <p:sldId id="263" r:id="rId33"/>
    <p:sldId id="300" r:id="rId34"/>
    <p:sldId id="258" r:id="rId35"/>
    <p:sldId id="304" r:id="rId36"/>
    <p:sldId id="280" r:id="rId37"/>
    <p:sldId id="306" r:id="rId38"/>
    <p:sldId id="305" r:id="rId39"/>
    <p:sldId id="277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E2F"/>
    <a:srgbClr val="700611"/>
    <a:srgbClr val="6C0000"/>
    <a:srgbClr val="B5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96B4-01C5-4C97-B104-6D15E9805392}" type="datetimeFigureOut">
              <a:rPr lang="en-CA" smtClean="0"/>
              <a:t>03/01/2014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D132-30AE-413F-8B48-D3EB60091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47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7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6A7-AEB5-48FC-8E4E-C9AFCA630F78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0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AE86-4D21-4B0E-BB96-B8A9E8ABB832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9C6F-BB91-4EB9-9F67-369C613CA1FE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48C0-D8D9-4F3B-A00C-2824A3C2B00D}" type="datetime1">
              <a:rPr lang="en-CA" smtClean="0"/>
              <a:t>03/01/2014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5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EDE3-2908-4D9A-A9A9-19A2FCA67A97}" type="datetime1">
              <a:rPr lang="en-CA" smtClean="0"/>
              <a:t>03/01/2014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2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43B-1038-4697-8524-B859C0683BFD}" type="datetime1">
              <a:rPr lang="en-CA" smtClean="0"/>
              <a:t>03/01/2014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3AF-14D1-45F7-955D-89876A00C9E2}" type="datetime1">
              <a:rPr lang="en-CA" smtClean="0"/>
              <a:t>03/01/2014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7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BA24-E8D6-486B-986D-3A4AA60C590A}" type="datetime1">
              <a:rPr lang="en-CA" smtClean="0"/>
              <a:t>03/01/2014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6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5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64C7-984E-4D10-A9BE-CD60499D4398}" type="datetime1">
              <a:rPr lang="en-CA" smtClean="0"/>
              <a:t>03/01/2014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0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DC6B-3659-45F5-ADCF-8CAF43833FC3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4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255F-B840-46F8-A42C-C01211A22E07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7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5CD3-A53E-4869-867E-0B91C3839F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358-F4F2-4644-8F31-28F3C0BBFB7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8B9A-8612-4AEB-9253-D28BF7A891D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61D7-CB7F-4874-9719-DB145B52BFE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027-6A84-4C09-8DC6-959B03E67C3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BB4-F770-4042-A0FC-7289B177AEC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AAD5-3E95-4F1F-9494-B57DE27209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2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0FD2-C9C0-43EF-994D-D79021BF1B3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A6E-61BB-465A-943F-D51B444016E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A97-A626-4FCD-AFBE-F40CBF1A542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1ABB-0D76-403A-8BD5-EF40AB89F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/>
              <a:t>03/01/2014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5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42"/>
            <a:ext cx="7772400" cy="1471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1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1"/>
            <a:ext cx="7772400" cy="1361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93"/>
            <a:ext cx="7772400" cy="15003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7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7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093"/>
            <a:ext cx="4040188" cy="639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94"/>
            <a:ext cx="4040188" cy="3951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093"/>
            <a:ext cx="4041775" cy="639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594"/>
            <a:ext cx="4041775" cy="3951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/>
              <a:t>03/01/2014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453"/>
            <a:ext cx="3008313" cy="11618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53"/>
            <a:ext cx="5111750" cy="58524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261"/>
            <a:ext cx="3008313" cy="4690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1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45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59"/>
            <a:ext cx="5486400" cy="8044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9"/>
            <a:ext cx="2057400" cy="5851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9"/>
            <a:ext cx="6019800" cy="5851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/>
              <a:t>03/01/2014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/>
              <a:t>03/01/2014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9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/>
              <a:t>03/01/2014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/>
              <a:t>03/01/2014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0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3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3E57-37FD-4D65-96AC-9F4644C0BA72}" type="datetime1">
              <a:rPr lang="en-CA" smtClean="0"/>
              <a:t>03/01/2014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0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62F1-D106-4B77-AB31-B77B34C7C9A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6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8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5949"/>
            <a:ext cx="2133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5949"/>
            <a:ext cx="2895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5949"/>
            <a:ext cx="2133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.mohawkcollege.ca/d2l/eP/presentations/presentation_preview_popup.d2l?presId=2017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.mohawkcollege.ca/d2l/eP/presentations/presentation_preview_popup.d2l?presId=2017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920880" cy="18001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D2L </a:t>
            </a:r>
            <a:r>
              <a:rPr lang="en-US" sz="5400" b="1" dirty="0" err="1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ePortfolios@Mohawk</a:t>
            </a:r>
            <a:r>
              <a:rPr lang="en-US" sz="54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sz="54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560840" cy="3672408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 smtClean="0">
                <a:solidFill>
                  <a:schemeClr val="bg2">
                    <a:lumMod val="25000"/>
                  </a:schemeClr>
                </a:solidFill>
              </a:rPr>
              <a:t>Workshop </a:t>
            </a:r>
            <a:r>
              <a:rPr lang="en-US" sz="5800" dirty="0" smtClean="0">
                <a:solidFill>
                  <a:schemeClr val="bg2">
                    <a:lumMod val="25000"/>
                  </a:schemeClr>
                </a:solidFill>
              </a:rPr>
              <a:t>Agenda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Introductions</a:t>
            </a:r>
            <a:endParaRPr lang="en-US" sz="5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Institutional Learning Outcomes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Eportfolios for Learning and Employment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Hands-on D2L ePortfolio Training: Part I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Lunch with Colleagues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Hands-on D2L ePortfolio Training: Part II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Tasks of Eportfolio Team Members Winter 2014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bg2">
                    <a:lumMod val="25000"/>
                  </a:schemeClr>
                </a:solidFill>
              </a:rPr>
              <a:t>Feedback Survey – Online Post-workshop</a:t>
            </a:r>
            <a:endParaRPr lang="en-CA" sz="5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Institutional </a:t>
            </a:r>
            <a:r>
              <a:rPr lang="en-C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r>
              <a:rPr lang="en-CA" sz="4000" dirty="0">
                <a:solidFill>
                  <a:prstClr val="black"/>
                </a:solidFill>
              </a:rPr>
              <a:t/>
            </a:r>
            <a:br>
              <a:rPr lang="en-CA" sz="4000" dirty="0">
                <a:solidFill>
                  <a:prstClr val="black"/>
                </a:solidFill>
              </a:rPr>
            </a:b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Thinking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Learning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Citizenship</a:t>
            </a:r>
            <a:endParaRPr lang="en-CA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Essential Employability Skills </a:t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 to our 5 Institutional Learning Outcomes</a:t>
            </a:r>
            <a:r>
              <a:rPr lang="en-US" sz="3200" dirty="0" smtClean="0">
                <a:solidFill>
                  <a:srgbClr val="70061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700611"/>
                </a:solidFill>
                <a:latin typeface="+mn-lt"/>
              </a:rPr>
            </a:br>
            <a:endParaRPr lang="en-CA" sz="3200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642" y="1600200"/>
            <a:ext cx="4864715" cy="4525963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677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272808" cy="4752528"/>
          </a:xfrm>
          <a:prstGeom prst="rect">
            <a:avLst/>
          </a:prstGeom>
          <a:ln w="38100" cap="sq">
            <a:solidFill>
              <a:srgbClr val="66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733000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and Assessing</a:t>
            </a:r>
            <a:b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b="1" baseline="30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Skills</a:t>
            </a:r>
            <a:endParaRPr lang="en-CA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Institutional </a:t>
            </a:r>
            <a:r>
              <a:rPr lang="en-C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r>
              <a:rPr lang="en-CA" sz="4000" dirty="0">
                <a:solidFill>
                  <a:prstClr val="black"/>
                </a:solidFill>
              </a:rPr>
              <a:t/>
            </a:r>
            <a:br>
              <a:rPr lang="en-CA" sz="4000" dirty="0">
                <a:solidFill>
                  <a:prstClr val="black"/>
                </a:solidFill>
              </a:rPr>
            </a:br>
            <a:r>
              <a:rPr lang="en-CA" sz="1800" dirty="0">
                <a:solidFill>
                  <a:prstClr val="black"/>
                </a:solidFill>
              </a:rPr>
              <a:t>Approved by Board of Governors April 2013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>
                <a:solidFill>
                  <a:srgbClr val="660033"/>
                </a:solidFill>
              </a:rPr>
              <a:t>     </a:t>
            </a:r>
            <a:r>
              <a:rPr lang="en-CA" sz="2400" b="1" dirty="0" smtClean="0">
                <a:solidFill>
                  <a:srgbClr val="7F1E2F"/>
                </a:solidFill>
              </a:rPr>
              <a:t>Mohawk College Graduates </a:t>
            </a:r>
            <a:r>
              <a:rPr lang="en-CA" sz="2400" b="1" dirty="0" smtClean="0"/>
              <a:t>upon completion of  one, two, or three year programs will be able to demonstrate their skills as: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Learners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Citizens</a:t>
            </a:r>
            <a:endParaRPr lang="en-CA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VPA Cheryl Jensen’s </a:t>
            </a:r>
            <a:b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Project Charter</a:t>
            </a:r>
            <a:endParaRPr lang="en-CA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345958" cy="4121272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331640" y="4005064"/>
            <a:ext cx="288032" cy="18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419872" y="386104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4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CA" dirty="0" smtClean="0">
                <a:solidFill>
                  <a:srgbClr val="B52D54"/>
                </a:solidFill>
              </a:rPr>
              <a:t>Eportfolio Project Team Fall 2013</a:t>
            </a:r>
            <a:endParaRPr lang="en-CA" dirty="0">
              <a:solidFill>
                <a:srgbClr val="B52D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308176" cy="355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</a:t>
            </a:r>
            <a:r>
              <a:rPr lang="en-CA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Aumais</a:t>
            </a:r>
            <a:endParaRPr lang="en-CA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Peggy French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Kathy Hicks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 Horwath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Humphreys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 MacCharles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 Neziol</a:t>
            </a:r>
            <a:endParaRPr lang="en-CA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Cathy Ozols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1683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Valerie Parke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 Pielechaty</a:t>
            </a:r>
          </a:p>
          <a:p>
            <a:pPr marL="0" indent="0">
              <a:buNone/>
            </a:pPr>
            <a:r>
              <a:rPr lang="en-CA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Pegg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Rankine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Joanne Smith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Margaret Thomson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Eportfolios Evolving Since 2001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University of Denver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University of Washington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Virginia Tech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University of Texas at San Antonia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Western Governors University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CD2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 State University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CD2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LaGuardia Community College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0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391223" cy="5235967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9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764704"/>
            <a:ext cx="7623953" cy="5472608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680854" cy="5040560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74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Personnel</a:t>
            </a:r>
            <a:endParaRPr lang="en-CA" sz="60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</a:t>
            </a: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Adopters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Desire2Learn ePortfolio Trainer</a:t>
            </a:r>
            <a:endParaRPr lang="en-C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 </a:t>
            </a:r>
            <a:r>
              <a:rPr lang="en-C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Team </a:t>
            </a: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C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</a:t>
            </a:r>
            <a:r>
              <a:rPr lang="en-C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TechBar</a:t>
            </a:r>
            <a:r>
              <a:rPr lang="en-C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endParaRPr lang="en-C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 Staff </a:t>
            </a:r>
            <a:r>
              <a:rPr lang="en-C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SSAs</a:t>
            </a:r>
            <a:r>
              <a:rPr lang="en-CA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CA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</a:t>
            </a:r>
            <a:r>
              <a:rPr lang="en-C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</a:t>
            </a:r>
            <a:endParaRPr lang="en-C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</a:t>
            </a: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(January 27-April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Leads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Faculty, Technologists, Co-op Specialists</a:t>
            </a:r>
          </a:p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629789" cy="4608512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823">
            <a:off x="411659" y="443538"/>
            <a:ext cx="4200525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21</a:t>
            </a:fld>
            <a:endParaRPr lang="en-CA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03" y="1600200"/>
            <a:ext cx="4331993" cy="4525963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05397" cy="60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080120"/>
          </a:xfrm>
        </p:spPr>
        <p:txBody>
          <a:bodyPr>
            <a:normAutofit fontScale="90000"/>
          </a:bodyPr>
          <a:lstStyle/>
          <a:p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Learning with ePortfolios: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Guide of College Instructors 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200" b="1" dirty="0" smtClean="0">
                <a:solidFill>
                  <a:srgbClr val="700611"/>
                </a:solidFill>
              </a:rPr>
              <a:t>2012 Light, Chen &amp; Ittelson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Seven Stage Implementation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Defining learning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Understanding your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Identifying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Designing learning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rubrics to evaluate ePortfolios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Anticipating external use of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Evaluating the impact of eportfolios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4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PIF Project</a:t>
            </a:r>
            <a:endParaRPr lang="en-CA" sz="66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4" y="1412776"/>
            <a:ext cx="8022434" cy="4503960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24</a:t>
            </a:fld>
            <a:endParaRPr lang="en-C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695448" cy="5256584"/>
          </a:xfrm>
        </p:spPr>
      </p:pic>
    </p:spTree>
    <p:extLst>
      <p:ext uri="{BB962C8B-B14F-4D97-AF65-F5344CB8AC3E}">
        <p14:creationId xmlns:p14="http://schemas.microsoft.com/office/powerpoint/2010/main" val="11150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Sample Mohawk Graduate Eportfolio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>
              <a:hlinkClick r:id="rId2"/>
            </a:endParaRPr>
          </a:p>
          <a:p>
            <a:pPr marL="0" indent="0" algn="ctr">
              <a:buNone/>
            </a:pPr>
            <a:endParaRPr lang="en-CA" dirty="0">
              <a:hlinkClick r:id="rId2"/>
            </a:endParaRPr>
          </a:p>
          <a:p>
            <a:pPr marL="0" indent="0" algn="ctr">
              <a:buNone/>
            </a:pPr>
            <a:r>
              <a:rPr lang="en-CA" dirty="0" smtClean="0">
                <a:hlinkClick r:id="rId2"/>
              </a:rPr>
              <a:t>Cheryl Jensen VPA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776864" cy="113823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660033"/>
                </a:solidFill>
              </a:rPr>
              <a:t>Eportfolios: </a:t>
            </a:r>
            <a:br>
              <a:rPr lang="en-CA" dirty="0" smtClean="0">
                <a:solidFill>
                  <a:srgbClr val="660033"/>
                </a:solidFill>
              </a:rPr>
            </a:br>
            <a:r>
              <a:rPr lang="en-CA" dirty="0" smtClean="0">
                <a:solidFill>
                  <a:srgbClr val="660033"/>
                </a:solidFill>
              </a:rPr>
              <a:t>Skills, Achievements, and Learning</a:t>
            </a:r>
            <a:endParaRPr lang="en-CA" dirty="0">
              <a:solidFill>
                <a:srgbClr val="66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49705"/>
            <a:ext cx="7282149" cy="4560764"/>
          </a:xfrm>
          <a:prstGeom prst="rect">
            <a:avLst/>
          </a:prstGeom>
          <a:ln w="38100" cap="sq">
            <a:solidFill>
              <a:srgbClr val="7006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Sample Mohawk Graduate Eportfolio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>
              <a:hlinkClick r:id="rId2"/>
            </a:endParaRPr>
          </a:p>
          <a:p>
            <a:pPr marL="0" indent="0" algn="ctr">
              <a:buNone/>
            </a:pPr>
            <a:endParaRPr lang="en-CA" dirty="0">
              <a:hlinkClick r:id="rId2"/>
            </a:endParaRPr>
          </a:p>
          <a:p>
            <a:pPr marL="0" indent="0" algn="ctr">
              <a:buNone/>
            </a:pPr>
            <a:r>
              <a:rPr lang="en-CA" dirty="0" smtClean="0">
                <a:hlinkClick r:id="rId2"/>
              </a:rPr>
              <a:t>Cheryl Jensen VPA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080120"/>
          </a:xfrm>
        </p:spPr>
        <p:txBody>
          <a:bodyPr>
            <a:normAutofit fontScale="90000"/>
          </a:bodyPr>
          <a:lstStyle/>
          <a:p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Learning with ePortfolios: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Guide of College Instructors 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200" b="1" dirty="0" smtClean="0">
                <a:solidFill>
                  <a:srgbClr val="700611"/>
                </a:solidFill>
              </a:rPr>
              <a:t>2012 Light, Chen &amp; Ittelson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Seven Stage Implementation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Defining learning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Understanding your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Identifying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Designing learning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rubrics to evaluate ePortfolios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Anticipating external use of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Evaluating the impact of eportfolios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Leads</a:t>
            </a:r>
            <a:endParaRPr lang="en-CA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03648" y="1340768"/>
            <a:ext cx="31641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Christine </a:t>
            </a:r>
            <a:r>
              <a:rPr lang="en-CA" dirty="0" err="1"/>
              <a:t>Boyko</a:t>
            </a:r>
            <a:r>
              <a:rPr lang="en-CA" dirty="0"/>
              <a:t>-Head</a:t>
            </a:r>
          </a:p>
          <a:p>
            <a:pPr marL="0" indent="0">
              <a:buNone/>
            </a:pPr>
            <a:r>
              <a:rPr lang="en-CA" dirty="0"/>
              <a:t>Mark Cormier</a:t>
            </a:r>
          </a:p>
          <a:p>
            <a:pPr marL="0" indent="0">
              <a:buNone/>
            </a:pPr>
            <a:r>
              <a:rPr lang="en-CA" dirty="0"/>
              <a:t>Robert </a:t>
            </a:r>
            <a:r>
              <a:rPr lang="en-CA" dirty="0" err="1"/>
              <a:t>Deeks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Christine </a:t>
            </a:r>
            <a:r>
              <a:rPr lang="en-CA" dirty="0" err="1"/>
              <a:t>DiCarol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Lisa Dietrich</a:t>
            </a:r>
          </a:p>
          <a:p>
            <a:pPr marL="0" indent="0">
              <a:buNone/>
            </a:pPr>
            <a:r>
              <a:rPr lang="en-CA" dirty="0"/>
              <a:t>Karen Falls</a:t>
            </a:r>
          </a:p>
          <a:p>
            <a:pPr marL="0" indent="0">
              <a:buNone/>
            </a:pPr>
            <a:r>
              <a:rPr lang="en-CA" dirty="0"/>
              <a:t>Darryl </a:t>
            </a:r>
            <a:r>
              <a:rPr lang="en-CA" dirty="0" err="1"/>
              <a:t>Hartwick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John Holloway</a:t>
            </a:r>
          </a:p>
          <a:p>
            <a:pPr marL="0" indent="0">
              <a:buNone/>
            </a:pPr>
            <a:r>
              <a:rPr lang="en-CA" dirty="0"/>
              <a:t>Nair Lacruz</a:t>
            </a:r>
          </a:p>
          <a:p>
            <a:pPr marL="0" indent="0">
              <a:buNone/>
            </a:pPr>
            <a:r>
              <a:rPr lang="en-CA" dirty="0"/>
              <a:t>Janet </a:t>
            </a:r>
            <a:r>
              <a:rPr lang="en-CA" dirty="0" err="1"/>
              <a:t>Mannen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250704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Sean Nix</a:t>
            </a:r>
          </a:p>
          <a:p>
            <a:pPr marL="0" indent="0">
              <a:buNone/>
            </a:pPr>
            <a:r>
              <a:rPr lang="en-CA" dirty="0"/>
              <a:t>Lisa </a:t>
            </a:r>
            <a:r>
              <a:rPr lang="en-CA" dirty="0" err="1"/>
              <a:t>Safian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Pat </a:t>
            </a:r>
            <a:r>
              <a:rPr lang="en-CA" dirty="0" err="1"/>
              <a:t>Schwenk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Don Shaw</a:t>
            </a:r>
          </a:p>
          <a:p>
            <a:pPr marL="0" indent="0">
              <a:buNone/>
            </a:pPr>
            <a:r>
              <a:rPr lang="en-CA" dirty="0" err="1"/>
              <a:t>Ajesh</a:t>
            </a:r>
            <a:r>
              <a:rPr lang="en-CA" dirty="0"/>
              <a:t> Singh</a:t>
            </a:r>
          </a:p>
          <a:p>
            <a:pPr marL="0" indent="0">
              <a:buNone/>
            </a:pPr>
            <a:r>
              <a:rPr lang="en-CA" dirty="0"/>
              <a:t>Joanne Smith</a:t>
            </a:r>
          </a:p>
          <a:p>
            <a:pPr marL="0" indent="0">
              <a:buNone/>
            </a:pPr>
            <a:r>
              <a:rPr lang="en-CA" dirty="0"/>
              <a:t>Roman </a:t>
            </a:r>
            <a:r>
              <a:rPr lang="en-CA" dirty="0" err="1"/>
              <a:t>Szpurko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Carol </a:t>
            </a:r>
            <a:r>
              <a:rPr lang="en-CA" dirty="0"/>
              <a:t>Tristani</a:t>
            </a:r>
          </a:p>
          <a:p>
            <a:pPr marL="0" indent="0">
              <a:buNone/>
            </a:pPr>
            <a:r>
              <a:rPr lang="en-CA" dirty="0"/>
              <a:t>Diane Van </a:t>
            </a:r>
            <a:r>
              <a:rPr lang="en-CA" dirty="0" err="1"/>
              <a:t>Meeteran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6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3</a:t>
            </a:fld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79222" cy="53339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en-CA" dirty="0" smtClean="0"/>
              <a:t>Online Survey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A nine question survey will be emailed to you after this workshop.</a:t>
            </a:r>
          </a:p>
          <a:p>
            <a:pPr marL="0" indent="0">
              <a:buNone/>
            </a:pPr>
            <a:r>
              <a:rPr lang="en-CA" sz="1200" dirty="0"/>
              <a:t>http://www.surveymonkey.com/s.aspx?PREVIEW_MODE=DO_NOT_USE_THIS_LINK_FOR_COLLECTION&amp;sm=GRAxiS3b3S22xMtehr%2fIsQvY8TROZzqlWSfjjc8jtgA%3d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6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4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14388"/>
            <a:ext cx="6972300" cy="5229225"/>
          </a:xfrm>
          <a:prstGeom prst="rect">
            <a:avLst/>
          </a:prstGeom>
          <a:ln w="38100" cap="sq">
            <a:solidFill>
              <a:srgbClr val="7006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5</a:t>
            </a:fld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0" y="334139"/>
            <a:ext cx="5707386" cy="1224857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17190"/>
            <a:ext cx="6048672" cy="5141281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92700"/>
            <a:ext cx="8136905" cy="1008112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Institutional Learning Outcomes Team </a:t>
            </a:r>
            <a:r>
              <a:rPr lang="en-CA" sz="1800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CA" sz="1800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CA" sz="3600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Fall 2012-Winter 2013</a:t>
            </a:r>
            <a:endParaRPr lang="en-CA" sz="3600" dirty="0">
              <a:solidFill>
                <a:srgbClr val="B52D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916834"/>
            <a:ext cx="3168352" cy="4209331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Ann Bennett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Sandy Bozak 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Karen Brown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Catherine </a:t>
            </a:r>
            <a:r>
              <a:rPr lang="en-CA" b="1" dirty="0" smtClean="0">
                <a:latin typeface="Calibri" pitchFamily="34" charset="0"/>
              </a:rPr>
              <a:t>Byron</a:t>
            </a: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Karen Lavell 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Leah MacCharles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alibri" pitchFamily="34" charset="0"/>
              </a:rPr>
              <a:t>Dan McKerrall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Sue Nadwodny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4048" y="2060851"/>
            <a:ext cx="3312368" cy="4065315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Cathy Ozols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alibri" pitchFamily="34" charset="0"/>
              </a:rPr>
              <a:t>Lynn </a:t>
            </a:r>
            <a:r>
              <a:rPr lang="en-CA" b="1" dirty="0">
                <a:latin typeface="Calibri" pitchFamily="34" charset="0"/>
              </a:rPr>
              <a:t>Paddon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Valerie Parke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Sharon </a:t>
            </a:r>
            <a:r>
              <a:rPr lang="en-CA" b="1" dirty="0" smtClean="0">
                <a:latin typeface="Calibri" pitchFamily="34" charset="0"/>
              </a:rPr>
              <a:t>Scollard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Amanda </a:t>
            </a:r>
            <a:r>
              <a:rPr lang="en-CA" b="1" dirty="0" smtClean="0">
                <a:latin typeface="Calibri" pitchFamily="34" charset="0"/>
              </a:rPr>
              <a:t>Tallon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Carol </a:t>
            </a:r>
            <a:r>
              <a:rPr lang="en-CA" b="1" dirty="0" smtClean="0">
                <a:latin typeface="Calibri" pitchFamily="34" charset="0"/>
              </a:rPr>
              <a:t>Trisanti 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Douglas Wells</a:t>
            </a:r>
            <a:endParaRPr lang="en-C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100+ Internal Stakeholders</a:t>
            </a:r>
            <a:endParaRPr lang="en-CA" b="1" dirty="0">
              <a:solidFill>
                <a:srgbClr val="B52D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79" y="1600200"/>
            <a:ext cx="5975191" cy="4525963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0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17" y="3861048"/>
            <a:ext cx="5472609" cy="2493847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5423792" cy="2362592"/>
          </a:xfrm>
          <a:prstGeom prst="rect">
            <a:avLst/>
          </a:prstGeom>
          <a:ln w="38100" cap="sq">
            <a:solidFill>
              <a:srgbClr val="66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739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  <a:t>What External Stakeholders</a:t>
            </a:r>
            <a:b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(</a:t>
            </a:r>
            <a: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  <a:t> Top Employers) </a:t>
            </a: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Want:</a:t>
            </a:r>
            <a:endParaRPr lang="en-CA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5617" y="2276871"/>
            <a:ext cx="7848872" cy="3849291"/>
          </a:xfrm>
        </p:spPr>
        <p:txBody>
          <a:bodyPr/>
          <a:lstStyle/>
          <a:p>
            <a:r>
              <a:rPr lang="en-US" b="1" u="sng" dirty="0" smtClean="0">
                <a:solidFill>
                  <a:srgbClr val="660033"/>
                </a:solidFill>
              </a:rPr>
              <a:t>Communication</a:t>
            </a:r>
            <a:r>
              <a:rPr lang="en-US" b="1" dirty="0" smtClean="0">
                <a:solidFill>
                  <a:srgbClr val="660033"/>
                </a:solidFill>
              </a:rPr>
              <a:t> Skills</a:t>
            </a:r>
          </a:p>
          <a:p>
            <a:r>
              <a:rPr lang="en-US" b="1" u="sng" dirty="0" smtClean="0">
                <a:solidFill>
                  <a:srgbClr val="660033"/>
                </a:solidFill>
              </a:rPr>
              <a:t>Problem Solving </a:t>
            </a:r>
            <a:r>
              <a:rPr lang="en-US" b="1" dirty="0" smtClean="0">
                <a:solidFill>
                  <a:srgbClr val="660033"/>
                </a:solidFill>
              </a:rPr>
              <a:t>Skills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Willingness to Learn/Fast </a:t>
            </a:r>
            <a:r>
              <a:rPr lang="en-US" b="1" u="sng" dirty="0" smtClean="0">
                <a:solidFill>
                  <a:srgbClr val="660033"/>
                </a:solidFill>
              </a:rPr>
              <a:t>Learning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Team Player, Team Spirit/</a:t>
            </a:r>
            <a:r>
              <a:rPr lang="en-US" b="1" u="sng" dirty="0" smtClean="0">
                <a:solidFill>
                  <a:srgbClr val="660033"/>
                </a:solidFill>
              </a:rPr>
              <a:t>Collaboration</a:t>
            </a:r>
          </a:p>
          <a:p>
            <a:r>
              <a:rPr lang="en-US" b="1" u="sng" dirty="0" smtClean="0">
                <a:solidFill>
                  <a:srgbClr val="660033"/>
                </a:solidFill>
              </a:rPr>
              <a:t>Intrapersonal Skills</a:t>
            </a:r>
            <a:r>
              <a:rPr lang="en-US" b="1" dirty="0" smtClean="0">
                <a:solidFill>
                  <a:srgbClr val="660033"/>
                </a:solidFill>
              </a:rPr>
              <a:t>/Respectful/Inclusion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Work Ethic/Determination/Integrity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632848" cy="161544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3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CommonHourSTARRT</Template>
  <TotalTime>340</TotalTime>
  <Words>483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2_Office Theme</vt:lpstr>
      <vt:lpstr>Office Theme</vt:lpstr>
      <vt:lpstr>1_Office Theme</vt:lpstr>
      <vt:lpstr>5_Office Theme</vt:lpstr>
      <vt:lpstr>Custom Design</vt:lpstr>
      <vt:lpstr>3_Office Theme</vt:lpstr>
      <vt:lpstr>6_Office Theme</vt:lpstr>
      <vt:lpstr>7_Office Theme</vt:lpstr>
      <vt:lpstr>8_Office Theme</vt:lpstr>
      <vt:lpstr>9_Office Theme</vt:lpstr>
      <vt:lpstr>10_Office Theme</vt:lpstr>
      <vt:lpstr>D2L ePortfolios@Mohawk </vt:lpstr>
      <vt:lpstr>Eportfolio Personnel</vt:lpstr>
      <vt:lpstr>PowerPoint Presentation</vt:lpstr>
      <vt:lpstr>PowerPoint Presentation</vt:lpstr>
      <vt:lpstr>PowerPoint Presentation</vt:lpstr>
      <vt:lpstr>Institutional Learning Outcomes Team  Fall 2012-Winter 2013</vt:lpstr>
      <vt:lpstr>100+ Internal Stakeholders</vt:lpstr>
      <vt:lpstr>What External Stakeholders ( Top Employers) Want:</vt:lpstr>
      <vt:lpstr>PowerPoint Presentation</vt:lpstr>
      <vt:lpstr>Five Institutional Learning Outcomes  </vt:lpstr>
      <vt:lpstr>11 Essential Employability Skills  Map to our 5 Institutional Learning Outcomes </vt:lpstr>
      <vt:lpstr>Implementing and Assessing 21st Century Skills</vt:lpstr>
      <vt:lpstr>Five Institutional Learning Outcomes  Approved by Board of Governors April 2013</vt:lpstr>
      <vt:lpstr>VPA Cheryl Jensen’s  Eportfolio Project Charter</vt:lpstr>
      <vt:lpstr>Eportfolio Project Team Fall 2013</vt:lpstr>
      <vt:lpstr>Eportfolios Evolving Since 2001</vt:lpstr>
      <vt:lpstr>PowerPoint Presentation</vt:lpstr>
      <vt:lpstr>PowerPoint Presentation</vt:lpstr>
      <vt:lpstr>                   </vt:lpstr>
      <vt:lpstr>PowerPoint Presentation</vt:lpstr>
      <vt:lpstr>PowerPoint Presentation</vt:lpstr>
      <vt:lpstr>Documenting Learning with ePortfolios:  A Guide of College Instructors  2012 Light, Chen &amp; Ittelson </vt:lpstr>
      <vt:lpstr>PIF Project</vt:lpstr>
      <vt:lpstr>PowerPoint Presentation</vt:lpstr>
      <vt:lpstr>Sample Mohawk Graduate Eportfolio</vt:lpstr>
      <vt:lpstr>Eportfolios:  Skills, Achievements, and Learning</vt:lpstr>
      <vt:lpstr>Sample Mohawk Graduate Eportfolio</vt:lpstr>
      <vt:lpstr>Documenting Learning with ePortfolios:  A Guide of College Instructors  2012 Light, Chen &amp; Ittelson </vt:lpstr>
      <vt:lpstr>Eportfolio Leads</vt:lpstr>
      <vt:lpstr>Online Survey</vt:lpstr>
      <vt:lpstr>PowerPoint Presentation</vt:lpstr>
    </vt:vector>
  </TitlesOfParts>
  <Company>Mohawk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ePortfolios@Mohawk</dc:title>
  <dc:creator>Valerie</dc:creator>
  <cp:lastModifiedBy>Owner</cp:lastModifiedBy>
  <cp:revision>33</cp:revision>
  <dcterms:created xsi:type="dcterms:W3CDTF">2014-01-01T16:29:29Z</dcterms:created>
  <dcterms:modified xsi:type="dcterms:W3CDTF">2014-01-03T12:41:47Z</dcterms:modified>
</cp:coreProperties>
</file>